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4630400" cy="8229600"/>
  <p:notesSz cx="8229600" cy="14630400"/>
  <p:embeddedFontLst>
    <p:embeddedFont>
      <p:font typeface="Noto Sans TC" panose="020B0604020202020204" charset="-128"/>
      <p:regular r:id="rId29"/>
    </p:embeddedFont>
    <p:embeddedFont>
      <p:font typeface="Sora Medium"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463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detection helps reduce radiologists' workload and ensures expert-level diagnosis in under-resourced areas
Aligns with WHO's goal to strengthen capacity for early warning, risk reduction, and health risk management in developing countries
Deep learning models can run efficiently on edge devices or cloud systems, optimizing resource utilization
Cloud-based solutions allow hospitals to share AI models instead of installing expensive local servers, reducing total energy usage through shared computational resources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9753"/>
            <a:ext cx="7556421" cy="3912870"/>
          </a:xfrm>
          <a:prstGeom prst="rect">
            <a:avLst/>
          </a:prstGeom>
          <a:noFill/>
          <a:ln/>
        </p:spPr>
        <p:txBody>
          <a:bodyPr wrap="square" lIns="0" tIns="0" rIns="0" bIns="0" rtlCol="0" anchor="t"/>
          <a:lstStyle/>
          <a:p>
            <a:pPr marL="0" indent="0" algn="l">
              <a:lnSpc>
                <a:spcPts val="7700"/>
              </a:lnSpc>
              <a:buNone/>
            </a:pPr>
            <a:r>
              <a:rPr lang="en-US" sz="6150" b="1" dirty="0">
                <a:solidFill>
                  <a:srgbClr val="97B8FF"/>
                </a:solidFill>
                <a:latin typeface="Sora Medium" pitchFamily="34" charset="0"/>
                <a:ea typeface="Sora Medium" pitchFamily="34" charset="-122"/>
                <a:cs typeface="Sora Medium" pitchFamily="34" charset="-120"/>
              </a:rPr>
              <a:t>Sclerosis Detection in MRI data using Deep Learning</a:t>
            </a:r>
            <a:endParaRPr lang="en-US" sz="6150" dirty="0"/>
          </a:p>
        </p:txBody>
      </p:sp>
      <p:sp>
        <p:nvSpPr>
          <p:cNvPr id="4" name="Text 1"/>
          <p:cNvSpPr/>
          <p:nvPr/>
        </p:nvSpPr>
        <p:spPr>
          <a:xfrm>
            <a:off x="6280190" y="513278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Guide: Prof NIVITHA K</a:t>
            </a:r>
            <a:endParaRPr lang="en-US" sz="1750" dirty="0"/>
          </a:p>
        </p:txBody>
      </p:sp>
      <p:sp>
        <p:nvSpPr>
          <p:cNvPr id="5" name="Text 2"/>
          <p:cNvSpPr/>
          <p:nvPr/>
        </p:nvSpPr>
        <p:spPr>
          <a:xfrm>
            <a:off x="6280190" y="575083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21BCT0108 - Aditya Raj Prasad</a:t>
            </a:r>
            <a:endParaRPr lang="en-US" sz="1750" dirty="0"/>
          </a:p>
        </p:txBody>
      </p:sp>
      <p:sp>
        <p:nvSpPr>
          <p:cNvPr id="6" name="Text 3"/>
          <p:cNvSpPr/>
          <p:nvPr/>
        </p:nvSpPr>
        <p:spPr>
          <a:xfrm>
            <a:off x="6280190" y="636889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21BCT0163 - Vedant Sharma</a:t>
            </a:r>
            <a:endParaRPr lang="en-US" sz="1750" dirty="0"/>
          </a:p>
        </p:txBody>
      </p:sp>
      <p:sp>
        <p:nvSpPr>
          <p:cNvPr id="7" name="Text 4"/>
          <p:cNvSpPr/>
          <p:nvPr/>
        </p:nvSpPr>
        <p:spPr>
          <a:xfrm>
            <a:off x="6280190" y="698694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21BDS0096 - Atharva Prashant Khadse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9483" y="494586"/>
            <a:ext cx="7326392" cy="562094"/>
          </a:xfrm>
          <a:prstGeom prst="rect">
            <a:avLst/>
          </a:prstGeom>
          <a:noFill/>
          <a:ln/>
        </p:spPr>
        <p:txBody>
          <a:bodyPr wrap="none" lIns="0" tIns="0" rIns="0" bIns="0" rtlCol="0" anchor="t"/>
          <a:lstStyle/>
          <a:p>
            <a:pPr marL="0" indent="0" algn="l">
              <a:lnSpc>
                <a:spcPts val="4400"/>
              </a:lnSpc>
              <a:buNone/>
            </a:pPr>
            <a:r>
              <a:rPr lang="en-US" sz="3500" dirty="0">
                <a:solidFill>
                  <a:srgbClr val="97B8FF"/>
                </a:solidFill>
                <a:latin typeface="Sora Medium" pitchFamily="34" charset="0"/>
                <a:ea typeface="Sora Medium" pitchFamily="34" charset="-122"/>
                <a:cs typeface="Sora Medium" pitchFamily="34" charset="-120"/>
              </a:rPr>
              <a:t>Sustainable Development Goals</a:t>
            </a:r>
            <a:endParaRPr lang="en-US" sz="3500" dirty="0"/>
          </a:p>
        </p:txBody>
      </p:sp>
      <p:sp>
        <p:nvSpPr>
          <p:cNvPr id="3" name="Text 1"/>
          <p:cNvSpPr/>
          <p:nvPr/>
        </p:nvSpPr>
        <p:spPr>
          <a:xfrm>
            <a:off x="629483" y="1416368"/>
            <a:ext cx="13371433" cy="1078706"/>
          </a:xfrm>
          <a:prstGeom prst="rect">
            <a:avLst/>
          </a:prstGeom>
          <a:noFill/>
          <a:ln/>
        </p:spPr>
        <p:txBody>
          <a:bodyPr wrap="square" lIns="0" tIns="0" rIns="0" bIns="0" rtlCol="0" anchor="t"/>
          <a:lstStyle/>
          <a:p>
            <a:pPr marL="0" indent="0" algn="l">
              <a:lnSpc>
                <a:spcPts val="2800"/>
              </a:lnSpc>
              <a:buNone/>
            </a:pPr>
            <a:r>
              <a:rPr lang="en-US" sz="1750" b="1" dirty="0">
                <a:solidFill>
                  <a:srgbClr val="E0D6DE"/>
                </a:solidFill>
                <a:latin typeface="Noto Sans TC" pitchFamily="34" charset="0"/>
                <a:ea typeface="Noto Sans TC" pitchFamily="34" charset="-122"/>
                <a:cs typeface="Noto Sans TC" pitchFamily="34" charset="-120"/>
              </a:rPr>
              <a:t>Sustainable Development Goal 3- Good Health And Well being</a:t>
            </a:r>
            <a:r>
              <a:rPr lang="en-US" sz="1750" dirty="0">
                <a:solidFill>
                  <a:srgbClr val="E0D6DE"/>
                </a:solidFill>
                <a:latin typeface="Noto Sans TC" pitchFamily="34" charset="0"/>
                <a:ea typeface="Noto Sans TC" pitchFamily="34" charset="-122"/>
                <a:cs typeface="Noto Sans TC" pitchFamily="34" charset="-120"/>
              </a:rPr>
              <a:t>
Reduced Healthcare Burden:</a:t>
            </a:r>
            <a:endParaRPr lang="en-US" sz="1750" dirty="0"/>
          </a:p>
        </p:txBody>
      </p:sp>
      <p:sp>
        <p:nvSpPr>
          <p:cNvPr id="4" name="Text 2"/>
          <p:cNvSpPr/>
          <p:nvPr/>
        </p:nvSpPr>
        <p:spPr>
          <a:xfrm>
            <a:off x="629483" y="2697361"/>
            <a:ext cx="13371433" cy="57554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Automating the detection process helps in reducing the workload on radiologists and ensures accessibility of expert-level diagnosis even in under-resourced settings.</a:t>
            </a:r>
            <a:endParaRPr lang="en-US" sz="1400" dirty="0"/>
          </a:p>
        </p:txBody>
      </p:sp>
      <p:sp>
        <p:nvSpPr>
          <p:cNvPr id="5" name="Text 3"/>
          <p:cNvSpPr/>
          <p:nvPr/>
        </p:nvSpPr>
        <p:spPr>
          <a:xfrm>
            <a:off x="629483" y="3475196"/>
            <a:ext cx="13371433" cy="2877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Promotion of AI in Health Innovations:</a:t>
            </a:r>
            <a:endParaRPr lang="en-US" sz="1400" dirty="0"/>
          </a:p>
        </p:txBody>
      </p:sp>
      <p:sp>
        <p:nvSpPr>
          <p:cNvPr id="6" name="Text 4"/>
          <p:cNvSpPr/>
          <p:nvPr/>
        </p:nvSpPr>
        <p:spPr>
          <a:xfrm>
            <a:off x="629483" y="3965258"/>
            <a:ext cx="13371433" cy="1438870"/>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Aligns with Target 3.D: Strengthen the capacity of all countries, particularly developing countries, for early warning, risk reduction, and management of national and global health risks.
</a:t>
            </a:r>
            <a:r>
              <a:rPr lang="en-US" sz="1400" b="1" dirty="0">
                <a:solidFill>
                  <a:srgbClr val="E0D6DE"/>
                </a:solidFill>
                <a:latin typeface="Noto Sans TC" pitchFamily="34" charset="0"/>
                <a:ea typeface="Noto Sans TC" pitchFamily="34" charset="-122"/>
                <a:cs typeface="Noto Sans TC" pitchFamily="34" charset="-120"/>
              </a:rPr>
              <a:t>Sustainable Development Goals 7 Affordable and Clean Energy</a:t>
            </a:r>
            <a:r>
              <a:rPr lang="en-US" sz="1400" dirty="0">
                <a:solidFill>
                  <a:srgbClr val="E0D6DE"/>
                </a:solidFill>
                <a:latin typeface="Noto Sans TC" pitchFamily="34" charset="0"/>
                <a:ea typeface="Noto Sans TC" pitchFamily="34" charset="-122"/>
                <a:cs typeface="Noto Sans TC" pitchFamily="34" charset="-120"/>
              </a:rPr>
              <a:t>
Optimized Resource Utilization:</a:t>
            </a:r>
            <a:endParaRPr lang="en-US" sz="1400" dirty="0"/>
          </a:p>
        </p:txBody>
      </p:sp>
      <p:sp>
        <p:nvSpPr>
          <p:cNvPr id="7" name="Text 5"/>
          <p:cNvSpPr/>
          <p:nvPr/>
        </p:nvSpPr>
        <p:spPr>
          <a:xfrm>
            <a:off x="629483" y="5606415"/>
            <a:ext cx="13371433" cy="2877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Deep learning models can be integrated into edge devices or cloud systems that run efficiently.</a:t>
            </a:r>
            <a:endParaRPr lang="en-US" sz="1400" dirty="0"/>
          </a:p>
        </p:txBody>
      </p:sp>
      <p:sp>
        <p:nvSpPr>
          <p:cNvPr id="8" name="Text 6"/>
          <p:cNvSpPr/>
          <p:nvPr/>
        </p:nvSpPr>
        <p:spPr>
          <a:xfrm>
            <a:off x="629483" y="6096476"/>
            <a:ext cx="13371433" cy="287774"/>
          </a:xfrm>
          <a:prstGeom prst="rect">
            <a:avLst/>
          </a:prstGeom>
          <a:noFill/>
          <a:ln/>
        </p:spPr>
        <p:txBody>
          <a:bodyPr wrap="non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Centralized vs. Decentralized Computation:</a:t>
            </a:r>
            <a:endParaRPr lang="en-US" sz="1400" dirty="0"/>
          </a:p>
        </p:txBody>
      </p:sp>
      <p:sp>
        <p:nvSpPr>
          <p:cNvPr id="9" name="Text 7"/>
          <p:cNvSpPr/>
          <p:nvPr/>
        </p:nvSpPr>
        <p:spPr>
          <a:xfrm>
            <a:off x="629483" y="6586538"/>
            <a:ext cx="13371433" cy="1151096"/>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With cloud-based solutions, hospitals can share AI models instead of installing expensive local servers, leading to shared computational resources and less total energy usage.
</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58140" y="1729740"/>
            <a:ext cx="4770120" cy="4770120"/>
          </a:xfrm>
          <a:prstGeom prst="rect">
            <a:avLst/>
          </a:prstGeom>
        </p:spPr>
      </p:pic>
      <p:sp>
        <p:nvSpPr>
          <p:cNvPr id="4" name="Text 0"/>
          <p:cNvSpPr/>
          <p:nvPr/>
        </p:nvSpPr>
        <p:spPr>
          <a:xfrm>
            <a:off x="6121241" y="774144"/>
            <a:ext cx="6252329" cy="566857"/>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Analysis and Requirements</a:t>
            </a:r>
            <a:endParaRPr lang="en-US" sz="3550" dirty="0"/>
          </a:p>
        </p:txBody>
      </p:sp>
      <p:sp>
        <p:nvSpPr>
          <p:cNvPr id="5" name="Text 1"/>
          <p:cNvSpPr/>
          <p:nvPr/>
        </p:nvSpPr>
        <p:spPr>
          <a:xfrm>
            <a:off x="6121241" y="1613059"/>
            <a:ext cx="7874318" cy="1450181"/>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Noto Sans TC" pitchFamily="34" charset="0"/>
                <a:ea typeface="Noto Sans TC" pitchFamily="34" charset="-122"/>
                <a:cs typeface="Noto Sans TC" pitchFamily="34" charset="-120"/>
              </a:rPr>
              <a:t>Neurological disorders like Multiple Sclerosis (MS) require precise and early diagnosis to prevent severe health deterioration. Traditional manual analysis of MRI scans by radiologists is time-consuming, subjective, and prone to errors. An AI-powered sclerosis detection system using Fully Convolutional Networks (FCNs) can automate the identification and segmentation of sclerosis-affected regions, improving diagnostic accuracy and efficiency.</a:t>
            </a:r>
            <a:endParaRPr lang="en-US" sz="1400" dirty="0"/>
          </a:p>
        </p:txBody>
      </p:sp>
      <p:sp>
        <p:nvSpPr>
          <p:cNvPr id="6" name="Text 2"/>
          <p:cNvSpPr/>
          <p:nvPr/>
        </p:nvSpPr>
        <p:spPr>
          <a:xfrm>
            <a:off x="6121241" y="3335298"/>
            <a:ext cx="4115038" cy="283369"/>
          </a:xfrm>
          <a:prstGeom prst="rect">
            <a:avLst/>
          </a:prstGeom>
          <a:noFill/>
          <a:ln/>
        </p:spPr>
        <p:txBody>
          <a:bodyPr wrap="none" lIns="0" tIns="0" rIns="0" bIns="0" rtlCol="0" anchor="t"/>
          <a:lstStyle/>
          <a:p>
            <a:pPr marL="0" indent="0" algn="l">
              <a:lnSpc>
                <a:spcPts val="2200"/>
              </a:lnSpc>
              <a:buNone/>
            </a:pPr>
            <a:r>
              <a:rPr lang="en-US" sz="1750" b="1" dirty="0">
                <a:solidFill>
                  <a:srgbClr val="97B8FF"/>
                </a:solidFill>
                <a:latin typeface="Sora Medium" pitchFamily="34" charset="0"/>
                <a:ea typeface="Sora Medium" pitchFamily="34" charset="-122"/>
                <a:cs typeface="Sora Medium" pitchFamily="34" charset="-120"/>
              </a:rPr>
              <a:t>1. Data Collection and Management</a:t>
            </a:r>
            <a:endParaRPr lang="en-US" sz="1750" dirty="0"/>
          </a:p>
        </p:txBody>
      </p:sp>
      <p:sp>
        <p:nvSpPr>
          <p:cNvPr id="7" name="Text 3"/>
          <p:cNvSpPr/>
          <p:nvPr/>
        </p:nvSpPr>
        <p:spPr>
          <a:xfrm>
            <a:off x="6121241" y="3890724"/>
            <a:ext cx="7874318" cy="58007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Requirement:</a:t>
            </a:r>
            <a:r>
              <a:rPr lang="en-US" sz="1400" dirty="0">
                <a:solidFill>
                  <a:srgbClr val="E0D6DE"/>
                </a:solidFill>
                <a:latin typeface="Noto Sans TC" pitchFamily="34" charset="0"/>
                <a:ea typeface="Noto Sans TC" pitchFamily="34" charset="-122"/>
                <a:cs typeface="Noto Sans TC" pitchFamily="34" charset="-120"/>
              </a:rPr>
              <a:t> The system must access diverse MRI datasets with annotated sclerosis regions for model training and evaluation.</a:t>
            </a:r>
            <a:endParaRPr lang="en-US" sz="1400" dirty="0"/>
          </a:p>
        </p:txBody>
      </p:sp>
      <p:sp>
        <p:nvSpPr>
          <p:cNvPr id="8" name="Text 4"/>
          <p:cNvSpPr/>
          <p:nvPr/>
        </p:nvSpPr>
        <p:spPr>
          <a:xfrm>
            <a:off x="6121241" y="4534257"/>
            <a:ext cx="7874318" cy="58007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Considerations:</a:t>
            </a:r>
            <a:r>
              <a:rPr lang="en-US" sz="1400" dirty="0">
                <a:solidFill>
                  <a:srgbClr val="E0D6DE"/>
                </a:solidFill>
                <a:latin typeface="Noto Sans TC" pitchFamily="34" charset="0"/>
                <a:ea typeface="Noto Sans TC" pitchFamily="34" charset="-122"/>
                <a:cs typeface="Noto Sans TC" pitchFamily="34" charset="-120"/>
              </a:rPr>
              <a:t> Datasets should include MRI modalities (FLAIR) and account for variations in scanner types, resolutions, and patient demographics.</a:t>
            </a:r>
            <a:endParaRPr lang="en-US" sz="1400" dirty="0"/>
          </a:p>
        </p:txBody>
      </p:sp>
      <p:sp>
        <p:nvSpPr>
          <p:cNvPr id="9" name="Text 5"/>
          <p:cNvSpPr/>
          <p:nvPr/>
        </p:nvSpPr>
        <p:spPr>
          <a:xfrm>
            <a:off x="6121241" y="5386388"/>
            <a:ext cx="4135636" cy="283369"/>
          </a:xfrm>
          <a:prstGeom prst="rect">
            <a:avLst/>
          </a:prstGeom>
          <a:noFill/>
          <a:ln/>
        </p:spPr>
        <p:txBody>
          <a:bodyPr wrap="none" lIns="0" tIns="0" rIns="0" bIns="0" rtlCol="0" anchor="t"/>
          <a:lstStyle/>
          <a:p>
            <a:pPr marL="0" indent="0" algn="l">
              <a:lnSpc>
                <a:spcPts val="2200"/>
              </a:lnSpc>
              <a:buNone/>
            </a:pPr>
            <a:r>
              <a:rPr lang="en-US" sz="1750" b="1" dirty="0">
                <a:solidFill>
                  <a:srgbClr val="97B8FF"/>
                </a:solidFill>
                <a:latin typeface="Sora Medium" pitchFamily="34" charset="0"/>
                <a:ea typeface="Sora Medium" pitchFamily="34" charset="-122"/>
                <a:cs typeface="Sora Medium" pitchFamily="34" charset="-120"/>
              </a:rPr>
              <a:t>2. Model Training and Development</a:t>
            </a:r>
            <a:endParaRPr lang="en-US" sz="1750" dirty="0"/>
          </a:p>
        </p:txBody>
      </p:sp>
      <p:sp>
        <p:nvSpPr>
          <p:cNvPr id="10" name="Text 6"/>
          <p:cNvSpPr/>
          <p:nvPr/>
        </p:nvSpPr>
        <p:spPr>
          <a:xfrm>
            <a:off x="6121241" y="5941814"/>
            <a:ext cx="7874318" cy="580073"/>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Requirement:</a:t>
            </a:r>
            <a:r>
              <a:rPr lang="en-US" sz="1400" dirty="0">
                <a:solidFill>
                  <a:srgbClr val="E0D6DE"/>
                </a:solidFill>
                <a:latin typeface="Noto Sans TC" pitchFamily="34" charset="0"/>
                <a:ea typeface="Noto Sans TC" pitchFamily="34" charset="-122"/>
                <a:cs typeface="Noto Sans TC" pitchFamily="34" charset="-120"/>
              </a:rPr>
              <a:t> The system must train an FCN-based deep learning model to detect sclerosis lesions from MRI scans.</a:t>
            </a:r>
            <a:endParaRPr lang="en-US" sz="1400" dirty="0"/>
          </a:p>
        </p:txBody>
      </p:sp>
      <p:sp>
        <p:nvSpPr>
          <p:cNvPr id="11" name="Text 7"/>
          <p:cNvSpPr/>
          <p:nvPr/>
        </p:nvSpPr>
        <p:spPr>
          <a:xfrm>
            <a:off x="6121241" y="6585347"/>
            <a:ext cx="7874318" cy="870109"/>
          </a:xfrm>
          <a:prstGeom prst="rect">
            <a:avLst/>
          </a:prstGeom>
          <a:noFill/>
          <a:ln/>
        </p:spPr>
        <p:txBody>
          <a:bodyPr wrap="square" lIns="0" tIns="0" rIns="0" bIns="0" rtlCol="0" anchor="t"/>
          <a:lstStyle/>
          <a:p>
            <a:pPr marL="342900" indent="-342900" algn="l">
              <a:lnSpc>
                <a:spcPts val="2250"/>
              </a:lnSpc>
              <a:buSzPct val="100000"/>
              <a:buChar char="•"/>
            </a:pPr>
            <a:r>
              <a:rPr lang="en-US" sz="1400" b="1" dirty="0">
                <a:solidFill>
                  <a:srgbClr val="E0D6DE"/>
                </a:solidFill>
                <a:latin typeface="Noto Sans TC" pitchFamily="34" charset="0"/>
                <a:ea typeface="Noto Sans TC" pitchFamily="34" charset="-122"/>
                <a:cs typeface="Noto Sans TC" pitchFamily="34" charset="-120"/>
              </a:rPr>
              <a:t>Considerations:</a:t>
            </a:r>
            <a:r>
              <a:rPr lang="en-US" sz="1400" dirty="0">
                <a:solidFill>
                  <a:srgbClr val="E0D6DE"/>
                </a:solidFill>
                <a:latin typeface="Noto Sans TC" pitchFamily="34" charset="0"/>
                <a:ea typeface="Noto Sans TC" pitchFamily="34" charset="-122"/>
                <a:cs typeface="Noto Sans TC" pitchFamily="34" charset="-120"/>
              </a:rPr>
              <a:t> Efficient hyperparameter tuning (batch size, learning rate, epochs) and GPU acceleration for faster training. Data augmentation (rotation, intensity scaling) to improve model generalization and prevent overfitting.</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58140" y="1729740"/>
            <a:ext cx="4770120" cy="4770120"/>
          </a:xfrm>
          <a:prstGeom prst="rect">
            <a:avLst/>
          </a:prstGeom>
        </p:spPr>
      </p:pic>
      <p:sp>
        <p:nvSpPr>
          <p:cNvPr id="4" name="Text 0"/>
          <p:cNvSpPr/>
          <p:nvPr/>
        </p:nvSpPr>
        <p:spPr>
          <a:xfrm>
            <a:off x="6280190" y="1235869"/>
            <a:ext cx="5195887" cy="354330"/>
          </a:xfrm>
          <a:prstGeom prst="rect">
            <a:avLst/>
          </a:prstGeom>
          <a:noFill/>
          <a:ln/>
        </p:spPr>
        <p:txBody>
          <a:bodyPr wrap="none" lIns="0" tIns="0" rIns="0" bIns="0" rtlCol="0" anchor="t"/>
          <a:lstStyle/>
          <a:p>
            <a:pPr marL="0" indent="0" algn="l">
              <a:lnSpc>
                <a:spcPts val="2750"/>
              </a:lnSpc>
              <a:buNone/>
            </a:pPr>
            <a:r>
              <a:rPr lang="en-US" sz="2200" b="1" dirty="0">
                <a:solidFill>
                  <a:srgbClr val="97B8FF"/>
                </a:solidFill>
                <a:latin typeface="Sora Medium" pitchFamily="34" charset="0"/>
                <a:ea typeface="Sora Medium" pitchFamily="34" charset="-122"/>
                <a:cs typeface="Sora Medium" pitchFamily="34" charset="-120"/>
              </a:rPr>
              <a:t>3. Sclerosis Detection on MRI Scans</a:t>
            </a:r>
            <a:endParaRPr lang="en-US" sz="2200" dirty="0"/>
          </a:p>
        </p:txBody>
      </p:sp>
      <p:sp>
        <p:nvSpPr>
          <p:cNvPr id="5" name="Text 1"/>
          <p:cNvSpPr/>
          <p:nvPr/>
        </p:nvSpPr>
        <p:spPr>
          <a:xfrm>
            <a:off x="6280190" y="181701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Requirement:</a:t>
            </a:r>
            <a:r>
              <a:rPr lang="en-US" sz="1750" dirty="0">
                <a:solidFill>
                  <a:srgbClr val="E0D6DE"/>
                </a:solidFill>
                <a:latin typeface="Noto Sans TC" pitchFamily="34" charset="0"/>
                <a:ea typeface="Noto Sans TC" pitchFamily="34" charset="-122"/>
                <a:cs typeface="Noto Sans TC" pitchFamily="34" charset="-120"/>
              </a:rPr>
              <a:t> The system must analyze MRI scans, detect sclerosis lesions, and highlight affected regions.</a:t>
            </a:r>
            <a:endParaRPr lang="en-US" sz="1750" dirty="0"/>
          </a:p>
        </p:txBody>
      </p:sp>
      <p:sp>
        <p:nvSpPr>
          <p:cNvPr id="6" name="Text 2"/>
          <p:cNvSpPr/>
          <p:nvPr/>
        </p:nvSpPr>
        <p:spPr>
          <a:xfrm>
            <a:off x="6280190" y="262211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Considerations:</a:t>
            </a:r>
            <a:r>
              <a:rPr lang="en-US" sz="1750" dirty="0">
                <a:solidFill>
                  <a:srgbClr val="E0D6DE"/>
                </a:solidFill>
                <a:latin typeface="Noto Sans TC" pitchFamily="34" charset="0"/>
                <a:ea typeface="Noto Sans TC" pitchFamily="34" charset="-122"/>
                <a:cs typeface="Noto Sans TC" pitchFamily="34" charset="-120"/>
              </a:rPr>
              <a:t> Accurate segmentation with minimal false positives/negatives. Support for different MRI slice orientations.</a:t>
            </a:r>
            <a:endParaRPr lang="en-US" sz="1750" dirty="0"/>
          </a:p>
        </p:txBody>
      </p:sp>
      <p:sp>
        <p:nvSpPr>
          <p:cNvPr id="7" name="Text 3"/>
          <p:cNvSpPr/>
          <p:nvPr/>
        </p:nvSpPr>
        <p:spPr>
          <a:xfrm>
            <a:off x="6280190" y="4050983"/>
            <a:ext cx="6304478"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
</a:t>
            </a:r>
            <a:r>
              <a:rPr lang="en-US" sz="2200" b="1" dirty="0">
                <a:solidFill>
                  <a:srgbClr val="97B8FF"/>
                </a:solidFill>
                <a:latin typeface="Sora Medium" pitchFamily="34" charset="0"/>
                <a:ea typeface="Sora Medium" pitchFamily="34" charset="-122"/>
                <a:cs typeface="Sora Medium" pitchFamily="34" charset="-120"/>
              </a:rPr>
              <a:t> 4. Lesion Segmentation and Quantification</a:t>
            </a:r>
            <a:endParaRPr lang="en-US" sz="2200" dirty="0"/>
          </a:p>
        </p:txBody>
      </p:sp>
      <p:sp>
        <p:nvSpPr>
          <p:cNvPr id="8" name="Text 4"/>
          <p:cNvSpPr/>
          <p:nvPr/>
        </p:nvSpPr>
        <p:spPr>
          <a:xfrm>
            <a:off x="6280190" y="509980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Requirement:</a:t>
            </a:r>
            <a:r>
              <a:rPr lang="en-US" sz="1750" dirty="0">
                <a:solidFill>
                  <a:srgbClr val="E0D6DE"/>
                </a:solidFill>
                <a:latin typeface="Noto Sans TC" pitchFamily="34" charset="0"/>
                <a:ea typeface="Noto Sans TC" pitchFamily="34" charset="-122"/>
                <a:cs typeface="Noto Sans TC" pitchFamily="34" charset="-120"/>
              </a:rPr>
              <a:t> The model should outline sclerosis lesions with segmentation masks and quantify their size and distribution.</a:t>
            </a:r>
            <a:endParaRPr lang="en-US" sz="1750" dirty="0"/>
          </a:p>
        </p:txBody>
      </p:sp>
      <p:sp>
        <p:nvSpPr>
          <p:cNvPr id="9" name="Text 5"/>
          <p:cNvSpPr/>
          <p:nvPr/>
        </p:nvSpPr>
        <p:spPr>
          <a:xfrm>
            <a:off x="6280190" y="5904905"/>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Considerations:</a:t>
            </a:r>
            <a:r>
              <a:rPr lang="en-US" sz="1750" dirty="0">
                <a:solidFill>
                  <a:srgbClr val="E0D6DE"/>
                </a:solidFill>
                <a:latin typeface="Noto Sans TC" pitchFamily="34" charset="0"/>
                <a:ea typeface="Noto Sans TC" pitchFamily="34" charset="-122"/>
                <a:cs typeface="Noto Sans TC" pitchFamily="34" charset="-120"/>
              </a:rPr>
              <a:t> High-precision lesion boundaries to differentiate sclerosis from artifacts. Dynamic thresholding techniques for varying intensity levels in MRI images.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58140" y="1729740"/>
            <a:ext cx="4770120" cy="4770120"/>
          </a:xfrm>
          <a:prstGeom prst="rect">
            <a:avLst/>
          </a:prstGeom>
        </p:spPr>
      </p:pic>
      <p:sp>
        <p:nvSpPr>
          <p:cNvPr id="4" name="Text 0"/>
          <p:cNvSpPr/>
          <p:nvPr/>
        </p:nvSpPr>
        <p:spPr>
          <a:xfrm>
            <a:off x="6280190" y="1104067"/>
            <a:ext cx="4681657" cy="354330"/>
          </a:xfrm>
          <a:prstGeom prst="rect">
            <a:avLst/>
          </a:prstGeom>
          <a:noFill/>
          <a:ln/>
        </p:spPr>
        <p:txBody>
          <a:bodyPr wrap="none" lIns="0" tIns="0" rIns="0" bIns="0" rtlCol="0" anchor="t"/>
          <a:lstStyle/>
          <a:p>
            <a:pPr marL="0" indent="0" algn="l">
              <a:lnSpc>
                <a:spcPts val="2750"/>
              </a:lnSpc>
              <a:buNone/>
            </a:pPr>
            <a:r>
              <a:rPr lang="en-US" sz="2200" b="1" dirty="0">
                <a:solidFill>
                  <a:srgbClr val="97B8FF"/>
                </a:solidFill>
                <a:latin typeface="Sora Medium" pitchFamily="34" charset="0"/>
                <a:ea typeface="Sora Medium" pitchFamily="34" charset="-122"/>
                <a:cs typeface="Sora Medium" pitchFamily="34" charset="-120"/>
              </a:rPr>
              <a:t>5. User Interface and Interaction</a:t>
            </a:r>
            <a:endParaRPr lang="en-US" sz="2200" dirty="0"/>
          </a:p>
        </p:txBody>
      </p:sp>
      <p:sp>
        <p:nvSpPr>
          <p:cNvPr id="5" name="Text 1"/>
          <p:cNvSpPr/>
          <p:nvPr/>
        </p:nvSpPr>
        <p:spPr>
          <a:xfrm>
            <a:off x="6280190" y="1685211"/>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Requirement:</a:t>
            </a:r>
            <a:r>
              <a:rPr lang="en-US" sz="1750" dirty="0">
                <a:solidFill>
                  <a:srgbClr val="E0D6DE"/>
                </a:solidFill>
                <a:latin typeface="Noto Sans TC" pitchFamily="34" charset="0"/>
                <a:ea typeface="Noto Sans TC" pitchFamily="34" charset="-122"/>
                <a:cs typeface="Noto Sans TC" pitchFamily="34" charset="-120"/>
              </a:rPr>
              <a:t> The system must provide a user-friendly interface for radiologists to upload MRI scans, visualize results, and review diagnostic reports.</a:t>
            </a:r>
            <a:endParaRPr lang="en-US" sz="1750" dirty="0"/>
          </a:p>
        </p:txBody>
      </p:sp>
      <p:sp>
        <p:nvSpPr>
          <p:cNvPr id="6" name="Text 2"/>
          <p:cNvSpPr/>
          <p:nvPr/>
        </p:nvSpPr>
        <p:spPr>
          <a:xfrm>
            <a:off x="6280190" y="2853214"/>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Considerations:</a:t>
            </a:r>
            <a:r>
              <a:rPr lang="en-US" sz="1750" dirty="0">
                <a:solidFill>
                  <a:srgbClr val="E0D6DE"/>
                </a:solidFill>
                <a:latin typeface="Noto Sans TC" pitchFamily="34" charset="0"/>
                <a:ea typeface="Noto Sans TC" pitchFamily="34" charset="-122"/>
                <a:cs typeface="Noto Sans TC" pitchFamily="34" charset="-120"/>
              </a:rPr>
              <a:t> Intuitive navigation, interactive lesion visualization, and options for exporting results (PDF format).</a:t>
            </a:r>
            <a:endParaRPr lang="en-US" sz="1750" dirty="0"/>
          </a:p>
        </p:txBody>
      </p:sp>
      <p:sp>
        <p:nvSpPr>
          <p:cNvPr id="7" name="Text 3"/>
          <p:cNvSpPr/>
          <p:nvPr/>
        </p:nvSpPr>
        <p:spPr>
          <a:xfrm>
            <a:off x="6280190" y="3919180"/>
            <a:ext cx="4713327" cy="354330"/>
          </a:xfrm>
          <a:prstGeom prst="rect">
            <a:avLst/>
          </a:prstGeom>
          <a:noFill/>
          <a:ln/>
        </p:spPr>
        <p:txBody>
          <a:bodyPr wrap="none" lIns="0" tIns="0" rIns="0" bIns="0" rtlCol="0" anchor="t"/>
          <a:lstStyle/>
          <a:p>
            <a:pPr marL="0" indent="0" algn="l">
              <a:lnSpc>
                <a:spcPts val="2750"/>
              </a:lnSpc>
              <a:buNone/>
            </a:pPr>
            <a:r>
              <a:rPr lang="en-US" sz="2200" b="1" dirty="0">
                <a:solidFill>
                  <a:srgbClr val="97B8FF"/>
                </a:solidFill>
                <a:latin typeface="Sora Medium" pitchFamily="34" charset="0"/>
                <a:ea typeface="Sora Medium" pitchFamily="34" charset="-122"/>
                <a:cs typeface="Sora Medium" pitchFamily="34" charset="-120"/>
              </a:rPr>
              <a:t>6. Deployment and Maintenance</a:t>
            </a:r>
            <a:endParaRPr lang="en-US" sz="2200" dirty="0"/>
          </a:p>
        </p:txBody>
      </p:sp>
      <p:sp>
        <p:nvSpPr>
          <p:cNvPr id="8" name="Text 4"/>
          <p:cNvSpPr/>
          <p:nvPr/>
        </p:nvSpPr>
        <p:spPr>
          <a:xfrm>
            <a:off x="6280190" y="461367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Requirement:</a:t>
            </a:r>
            <a:r>
              <a:rPr lang="en-US" sz="1750" dirty="0">
                <a:solidFill>
                  <a:srgbClr val="E0D6DE"/>
                </a:solidFill>
                <a:latin typeface="Noto Sans TC" pitchFamily="34" charset="0"/>
                <a:ea typeface="Noto Sans TC" pitchFamily="34" charset="-122"/>
                <a:cs typeface="Noto Sans TC" pitchFamily="34" charset="-120"/>
              </a:rPr>
              <a:t> The system must support model updates and continuous learning with new MRI data to enhance accuracy.</a:t>
            </a:r>
            <a:endParaRPr lang="en-US" sz="1750" dirty="0"/>
          </a:p>
        </p:txBody>
      </p:sp>
      <p:sp>
        <p:nvSpPr>
          <p:cNvPr id="9" name="Text 5"/>
          <p:cNvSpPr/>
          <p:nvPr/>
        </p:nvSpPr>
        <p:spPr>
          <a:xfrm>
            <a:off x="6280190" y="5418773"/>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Noto Sans TC" pitchFamily="34" charset="0"/>
                <a:ea typeface="Noto Sans TC" pitchFamily="34" charset="-122"/>
                <a:cs typeface="Noto Sans TC" pitchFamily="34" charset="-120"/>
              </a:rPr>
              <a:t>Considerations:</a:t>
            </a:r>
            <a:r>
              <a:rPr lang="en-US" sz="1750" dirty="0">
                <a:solidFill>
                  <a:srgbClr val="E0D6DE"/>
                </a:solidFill>
                <a:latin typeface="Noto Sans TC" pitchFamily="34" charset="0"/>
                <a:ea typeface="Noto Sans TC" pitchFamily="34" charset="-122"/>
                <a:cs typeface="Noto Sans TC" pitchFamily="34" charset="-120"/>
              </a:rPr>
              <a:t> Regular updates using federated learning or incremental retraining. Periodic model validation to maintain reliability in clinical settings.</a:t>
            </a:r>
            <a:endParaRPr lang="en-US" sz="1750" dirty="0"/>
          </a:p>
        </p:txBody>
      </p:sp>
      <p:sp>
        <p:nvSpPr>
          <p:cNvPr id="10" name="Text 6"/>
          <p:cNvSpPr/>
          <p:nvPr/>
        </p:nvSpPr>
        <p:spPr>
          <a:xfrm>
            <a:off x="6280190" y="6762631"/>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47155"/>
            <a:ext cx="7065169"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SYSTEM SPECIFICATION</a:t>
            </a:r>
            <a:endParaRPr lang="en-US" sz="4450" dirty="0"/>
          </a:p>
        </p:txBody>
      </p:sp>
      <p:sp>
        <p:nvSpPr>
          <p:cNvPr id="3" name="Text 1"/>
          <p:cNvSpPr/>
          <p:nvPr/>
        </p:nvSpPr>
        <p:spPr>
          <a:xfrm>
            <a:off x="793790" y="220956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hardware requirements for the sclerosis detection system are categorized into development and deployment environments. In the development environment, the system needs a CPU such as Intel Core i5/i7 or AMD Ryzen 5/7, with at least 8GB of RAM . A dedicated GPU, like the NVIDIA RTX 1650 or higher with 6GB VRAM, is essential, though Tesla V100 or A100 is preferred for production-level training. </a:t>
            </a:r>
            <a:endParaRPr lang="en-US" sz="1750" dirty="0"/>
          </a:p>
        </p:txBody>
      </p:sp>
      <p:sp>
        <p:nvSpPr>
          <p:cNvPr id="4" name="Text 2"/>
          <p:cNvSpPr/>
          <p:nvPr/>
        </p:nvSpPr>
        <p:spPr>
          <a:xfrm>
            <a:off x="793790" y="3916323"/>
            <a:ext cx="13042821" cy="326612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Storage includes a 1TB SSD for development and over 5TB for dataset storage and model checkpoints, along with a high-speed internet connection for cloud integration. In the deployment environment, server-grade processors like Intel Xeon or AMD EPYC are required, along with a minimum of 4GB of RAM. For inference, an NVIDIA GTX 1650 and storage consists of a 500GB SSD for the application and 512GB for database and image storage, with a Gigabit Ethernet connection to integrate with hospital PACS systems.
On the software side, the system operates on Windows 10/11 and is developed using Python 3.12. It utilizes deep learning frameworks such as TensorFlow 2.17, Keras, and PyTorch. For data processing, libraries like NumPy, Pandas, SciPy, and scikit-learn are employed, while OpenCV, SimpleITK, and Nibabel handle medical image processing. Development is done using PyCharm IDE, providing an efficient environment for coding and testing the system</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37567" y="422434"/>
            <a:ext cx="3840361" cy="480060"/>
          </a:xfrm>
          <a:prstGeom prst="rect">
            <a:avLst/>
          </a:prstGeom>
          <a:noFill/>
          <a:ln/>
        </p:spPr>
        <p:txBody>
          <a:bodyPr wrap="none" lIns="0" tIns="0" rIns="0" bIns="0" rtlCol="0" anchor="t"/>
          <a:lstStyle/>
          <a:p>
            <a:pPr marL="0" indent="0" algn="l">
              <a:lnSpc>
                <a:spcPts val="3750"/>
              </a:lnSpc>
              <a:buNone/>
            </a:pPr>
            <a:r>
              <a:rPr lang="en-US" sz="3000" dirty="0">
                <a:solidFill>
                  <a:srgbClr val="97B8FF"/>
                </a:solidFill>
                <a:latin typeface="Sora Medium" pitchFamily="34" charset="0"/>
                <a:ea typeface="Sora Medium" pitchFamily="34" charset="-122"/>
                <a:cs typeface="Sora Medium" pitchFamily="34" charset="-120"/>
              </a:rPr>
              <a:t>System Design</a:t>
            </a:r>
            <a:endParaRPr lang="en-US" sz="3000" dirty="0"/>
          </a:p>
        </p:txBody>
      </p:sp>
      <p:sp>
        <p:nvSpPr>
          <p:cNvPr id="3" name="Text 1"/>
          <p:cNvSpPr/>
          <p:nvPr/>
        </p:nvSpPr>
        <p:spPr>
          <a:xfrm>
            <a:off x="537567" y="1132880"/>
            <a:ext cx="13555266" cy="245745"/>
          </a:xfrm>
          <a:prstGeom prst="rect">
            <a:avLst/>
          </a:prstGeom>
          <a:noFill/>
          <a:ln/>
        </p:spPr>
        <p:txBody>
          <a:bodyPr wrap="non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The proposed system will be designed as a modular architecture, comprising distinct components.</a:t>
            </a:r>
            <a:endParaRPr lang="en-US" sz="1200" dirty="0"/>
          </a:p>
        </p:txBody>
      </p:sp>
      <p:pic>
        <p:nvPicPr>
          <p:cNvPr id="4" name="Image 0" descr="preencoded.png"/>
          <p:cNvPicPr>
            <a:picLocks noChangeAspect="1"/>
          </p:cNvPicPr>
          <p:nvPr/>
        </p:nvPicPr>
        <p:blipFill>
          <a:blip r:embed="rId3"/>
          <a:stretch>
            <a:fillRect/>
          </a:stretch>
        </p:blipFill>
        <p:spPr>
          <a:xfrm>
            <a:off x="537567" y="1551384"/>
            <a:ext cx="230386" cy="230386"/>
          </a:xfrm>
          <a:prstGeom prst="rect">
            <a:avLst/>
          </a:prstGeom>
        </p:spPr>
      </p:pic>
      <p:sp>
        <p:nvSpPr>
          <p:cNvPr id="5" name="Text 2"/>
          <p:cNvSpPr/>
          <p:nvPr/>
        </p:nvSpPr>
        <p:spPr>
          <a:xfrm>
            <a:off x="537567" y="1935361"/>
            <a:ext cx="1920121" cy="240030"/>
          </a:xfrm>
          <a:prstGeom prst="rect">
            <a:avLst/>
          </a:prstGeom>
          <a:noFill/>
          <a:ln/>
        </p:spPr>
        <p:txBody>
          <a:bodyPr wrap="none" lIns="0" tIns="0" rIns="0" bIns="0" rtlCol="0" anchor="t"/>
          <a:lstStyle/>
          <a:p>
            <a:pPr marL="0" indent="0" algn="l">
              <a:lnSpc>
                <a:spcPts val="1850"/>
              </a:lnSpc>
              <a:buNone/>
            </a:pPr>
            <a:r>
              <a:rPr lang="en-US" sz="1500" b="1" dirty="0">
                <a:solidFill>
                  <a:srgbClr val="E0D6DE"/>
                </a:solidFill>
                <a:latin typeface="Sora Medium" pitchFamily="34" charset="0"/>
                <a:ea typeface="Sora Medium" pitchFamily="34" charset="-122"/>
                <a:cs typeface="Sora Medium" pitchFamily="34" charset="-120"/>
              </a:rPr>
              <a:t>MRI Data</a:t>
            </a:r>
            <a:endParaRPr lang="en-US" sz="1500" dirty="0"/>
          </a:p>
        </p:txBody>
      </p:sp>
      <p:sp>
        <p:nvSpPr>
          <p:cNvPr id="6" name="Text 3"/>
          <p:cNvSpPr/>
          <p:nvPr/>
        </p:nvSpPr>
        <p:spPr>
          <a:xfrm>
            <a:off x="537567" y="2267545"/>
            <a:ext cx="1920121" cy="240030"/>
          </a:xfrm>
          <a:prstGeom prst="rect">
            <a:avLst/>
          </a:prstGeom>
          <a:noFill/>
          <a:ln/>
        </p:spPr>
        <p:txBody>
          <a:bodyPr wrap="none" lIns="0" tIns="0" rIns="0" bIns="0" rtlCol="0" anchor="t"/>
          <a:lstStyle/>
          <a:p>
            <a:pPr marL="0" indent="0" algn="l">
              <a:lnSpc>
                <a:spcPts val="1850"/>
              </a:lnSpc>
              <a:buNone/>
            </a:pPr>
            <a:r>
              <a:rPr lang="en-US" sz="1500" b="1" dirty="0">
                <a:solidFill>
                  <a:srgbClr val="E0D6DE"/>
                </a:solidFill>
                <a:latin typeface="Sora Medium" pitchFamily="34" charset="0"/>
                <a:ea typeface="Sora Medium" pitchFamily="34" charset="-122"/>
                <a:cs typeface="Sora Medium" pitchFamily="34" charset="-120"/>
              </a:rPr>
              <a:t>Acquisition</a:t>
            </a:r>
            <a:endParaRPr lang="en-US" sz="1500" dirty="0"/>
          </a:p>
        </p:txBody>
      </p:sp>
      <p:sp>
        <p:nvSpPr>
          <p:cNvPr id="7" name="Text 4"/>
          <p:cNvSpPr/>
          <p:nvPr/>
        </p:nvSpPr>
        <p:spPr>
          <a:xfrm>
            <a:off x="537567" y="2599730"/>
            <a:ext cx="3215997" cy="1228725"/>
          </a:xfrm>
          <a:prstGeom prst="rect">
            <a:avLst/>
          </a:prstGeom>
          <a:noFill/>
          <a:ln/>
        </p:spPr>
        <p:txBody>
          <a:bodyPr wrap="squar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Acquire MRI scans from clinical sources, including hospitals, research institutions, and publicly available medical datasets. Ensure compatibility with MRI modalities (FLAIR) for comprehensive analysis.</a:t>
            </a:r>
            <a:endParaRPr lang="en-US" sz="1200" dirty="0"/>
          </a:p>
        </p:txBody>
      </p:sp>
      <p:pic>
        <p:nvPicPr>
          <p:cNvPr id="8" name="Image 1" descr="preencoded.png"/>
          <p:cNvPicPr>
            <a:picLocks noChangeAspect="1"/>
          </p:cNvPicPr>
          <p:nvPr/>
        </p:nvPicPr>
        <p:blipFill>
          <a:blip r:embed="rId4"/>
          <a:stretch>
            <a:fillRect/>
          </a:stretch>
        </p:blipFill>
        <p:spPr>
          <a:xfrm>
            <a:off x="3983950" y="1551384"/>
            <a:ext cx="230386" cy="230386"/>
          </a:xfrm>
          <a:prstGeom prst="rect">
            <a:avLst/>
          </a:prstGeom>
        </p:spPr>
      </p:pic>
      <p:sp>
        <p:nvSpPr>
          <p:cNvPr id="9" name="Text 5"/>
          <p:cNvSpPr/>
          <p:nvPr/>
        </p:nvSpPr>
        <p:spPr>
          <a:xfrm>
            <a:off x="3983950" y="1935361"/>
            <a:ext cx="2524720" cy="287893"/>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Sora Medium" pitchFamily="34" charset="0"/>
                <a:ea typeface="Sora Medium" pitchFamily="34" charset="-122"/>
                <a:cs typeface="Sora Medium" pitchFamily="34" charset="-120"/>
              </a:rPr>
              <a:t>Image Preprocessing</a:t>
            </a:r>
            <a:endParaRPr lang="en-US" sz="1800" dirty="0"/>
          </a:p>
        </p:txBody>
      </p:sp>
      <p:sp>
        <p:nvSpPr>
          <p:cNvPr id="10" name="Text 6"/>
          <p:cNvSpPr/>
          <p:nvPr/>
        </p:nvSpPr>
        <p:spPr>
          <a:xfrm>
            <a:off x="3983950" y="2315408"/>
            <a:ext cx="3215997" cy="1474470"/>
          </a:xfrm>
          <a:prstGeom prst="rect">
            <a:avLst/>
          </a:prstGeom>
          <a:noFill/>
          <a:ln/>
        </p:spPr>
        <p:txBody>
          <a:bodyPr wrap="squar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Enhance MRI image quality by normalizing intensity levels, removing noise, and correcting artifacts. Apply contrast adjustments and segmentation preprocessing to improve lesion detection accuracy.</a:t>
            </a:r>
            <a:endParaRPr lang="en-US" sz="1200" dirty="0"/>
          </a:p>
        </p:txBody>
      </p:sp>
      <p:pic>
        <p:nvPicPr>
          <p:cNvPr id="11" name="Image 2" descr="preencoded.png"/>
          <p:cNvPicPr>
            <a:picLocks noChangeAspect="1"/>
          </p:cNvPicPr>
          <p:nvPr/>
        </p:nvPicPr>
        <p:blipFill>
          <a:blip r:embed="rId5"/>
          <a:stretch>
            <a:fillRect/>
          </a:stretch>
        </p:blipFill>
        <p:spPr>
          <a:xfrm>
            <a:off x="7430333" y="1551384"/>
            <a:ext cx="230386" cy="230386"/>
          </a:xfrm>
          <a:prstGeom prst="rect">
            <a:avLst/>
          </a:prstGeom>
        </p:spPr>
      </p:pic>
      <p:sp>
        <p:nvSpPr>
          <p:cNvPr id="12" name="Text 7"/>
          <p:cNvSpPr/>
          <p:nvPr/>
        </p:nvSpPr>
        <p:spPr>
          <a:xfrm>
            <a:off x="7430333" y="1935361"/>
            <a:ext cx="3143012" cy="287893"/>
          </a:xfrm>
          <a:prstGeom prst="rect">
            <a:avLst/>
          </a:prstGeom>
          <a:noFill/>
          <a:ln/>
        </p:spPr>
        <p:txBody>
          <a:bodyPr wrap="none" lIns="0" tIns="0" rIns="0" bIns="0" rtlCol="0" anchor="t"/>
          <a:lstStyle/>
          <a:p>
            <a:pPr marL="0" indent="0" algn="l">
              <a:lnSpc>
                <a:spcPts val="2250"/>
              </a:lnSpc>
              <a:buNone/>
            </a:pPr>
            <a:r>
              <a:rPr lang="en-US" sz="1800" b="1" dirty="0">
                <a:solidFill>
                  <a:srgbClr val="E0D6DE"/>
                </a:solidFill>
                <a:latin typeface="Sora Medium" pitchFamily="34" charset="0"/>
                <a:ea typeface="Sora Medium" pitchFamily="34" charset="-122"/>
                <a:cs typeface="Sora Medium" pitchFamily="34" charset="-120"/>
              </a:rPr>
              <a:t>Sclerosis Detection Model</a:t>
            </a:r>
            <a:endParaRPr lang="en-US" sz="1800" dirty="0"/>
          </a:p>
        </p:txBody>
      </p:sp>
      <p:sp>
        <p:nvSpPr>
          <p:cNvPr id="13" name="Text 8"/>
          <p:cNvSpPr/>
          <p:nvPr/>
        </p:nvSpPr>
        <p:spPr>
          <a:xfrm>
            <a:off x="7430333" y="2315408"/>
            <a:ext cx="3215997" cy="1474470"/>
          </a:xfrm>
          <a:prstGeom prst="rect">
            <a:avLst/>
          </a:prstGeom>
          <a:noFill/>
          <a:ln/>
        </p:spPr>
        <p:txBody>
          <a:bodyPr wrap="squar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Implement a deep learning model, Fully Convolutional Network (FCN) to detect and segment sclerosis-affected regions. Train the model on annotated MRI datasets to accurately distinguish lesions from normal brain tissue.</a:t>
            </a:r>
            <a:endParaRPr lang="en-US" sz="1200" dirty="0"/>
          </a:p>
        </p:txBody>
      </p:sp>
      <p:pic>
        <p:nvPicPr>
          <p:cNvPr id="14" name="Image 3" descr="preencoded.png"/>
          <p:cNvPicPr>
            <a:picLocks noChangeAspect="1"/>
          </p:cNvPicPr>
          <p:nvPr/>
        </p:nvPicPr>
        <p:blipFill>
          <a:blip r:embed="rId6"/>
          <a:stretch>
            <a:fillRect/>
          </a:stretch>
        </p:blipFill>
        <p:spPr>
          <a:xfrm>
            <a:off x="10876717" y="1551384"/>
            <a:ext cx="230386" cy="230386"/>
          </a:xfrm>
          <a:prstGeom prst="rect">
            <a:avLst/>
          </a:prstGeom>
        </p:spPr>
      </p:pic>
      <p:sp>
        <p:nvSpPr>
          <p:cNvPr id="15" name="Text 9"/>
          <p:cNvSpPr/>
          <p:nvPr/>
        </p:nvSpPr>
        <p:spPr>
          <a:xfrm>
            <a:off x="10876717" y="1935361"/>
            <a:ext cx="3216116" cy="575786"/>
          </a:xfrm>
          <a:prstGeom prst="rect">
            <a:avLst/>
          </a:prstGeom>
          <a:noFill/>
          <a:ln/>
        </p:spPr>
        <p:txBody>
          <a:bodyPr wrap="square" lIns="0" tIns="0" rIns="0" bIns="0" rtlCol="0" anchor="t"/>
          <a:lstStyle/>
          <a:p>
            <a:pPr marL="0" indent="0" algn="l">
              <a:lnSpc>
                <a:spcPts val="2250"/>
              </a:lnSpc>
              <a:buNone/>
            </a:pPr>
            <a:r>
              <a:rPr lang="en-US" sz="1800" b="1" dirty="0">
                <a:solidFill>
                  <a:srgbClr val="E0D6DE"/>
                </a:solidFill>
                <a:latin typeface="Sora Medium" pitchFamily="34" charset="0"/>
                <a:ea typeface="Sora Medium" pitchFamily="34" charset="-122"/>
                <a:cs typeface="Sora Medium" pitchFamily="34" charset="-120"/>
              </a:rPr>
              <a:t>Result Visualization and Reporting</a:t>
            </a:r>
            <a:endParaRPr lang="en-US" sz="1800" dirty="0"/>
          </a:p>
        </p:txBody>
      </p:sp>
      <p:sp>
        <p:nvSpPr>
          <p:cNvPr id="16" name="Text 10"/>
          <p:cNvSpPr/>
          <p:nvPr/>
        </p:nvSpPr>
        <p:spPr>
          <a:xfrm>
            <a:off x="10876717" y="2603302"/>
            <a:ext cx="3216116" cy="1474470"/>
          </a:xfrm>
          <a:prstGeom prst="rect">
            <a:avLst/>
          </a:prstGeom>
          <a:noFill/>
          <a:ln/>
        </p:spPr>
        <p:txBody>
          <a:bodyPr wrap="squar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Overlay detected sclerosis lesions on the original MRI scans for better interpretability. Provide detailed diagnostic reports with lesion size, location, and severity assessment. Allow clinicians to export results in PDF for further analysis.</a:t>
            </a:r>
            <a:endParaRPr lang="en-US" sz="1200" dirty="0"/>
          </a:p>
        </p:txBody>
      </p:sp>
      <p:sp>
        <p:nvSpPr>
          <p:cNvPr id="17" name="Text 11"/>
          <p:cNvSpPr/>
          <p:nvPr/>
        </p:nvSpPr>
        <p:spPr>
          <a:xfrm>
            <a:off x="537567" y="4308158"/>
            <a:ext cx="2304217" cy="287893"/>
          </a:xfrm>
          <a:prstGeom prst="rect">
            <a:avLst/>
          </a:prstGeom>
          <a:noFill/>
          <a:ln/>
        </p:spPr>
        <p:txBody>
          <a:bodyPr wrap="none" lIns="0" tIns="0" rIns="0" bIns="0" rtlCol="0" anchor="t"/>
          <a:lstStyle/>
          <a:p>
            <a:pPr marL="0" indent="0" algn="l">
              <a:lnSpc>
                <a:spcPts val="2250"/>
              </a:lnSpc>
              <a:buNone/>
            </a:pPr>
            <a:r>
              <a:rPr lang="en-US" sz="1800" b="1" dirty="0">
                <a:solidFill>
                  <a:srgbClr val="97B8FF"/>
                </a:solidFill>
                <a:latin typeface="Sora Medium" pitchFamily="34" charset="0"/>
                <a:ea typeface="Sora Medium" pitchFamily="34" charset="-122"/>
                <a:cs typeface="Sora Medium" pitchFamily="34" charset="-120"/>
              </a:rPr>
              <a:t>Design Overview</a:t>
            </a:r>
            <a:endParaRPr lang="en-US" sz="1800" dirty="0"/>
          </a:p>
        </p:txBody>
      </p:sp>
      <p:sp>
        <p:nvSpPr>
          <p:cNvPr id="18" name="Text 12"/>
          <p:cNvSpPr/>
          <p:nvPr/>
        </p:nvSpPr>
        <p:spPr>
          <a:xfrm>
            <a:off x="537567" y="4826437"/>
            <a:ext cx="13555266" cy="491490"/>
          </a:xfrm>
          <a:prstGeom prst="rect">
            <a:avLst/>
          </a:prstGeom>
          <a:noFill/>
          <a:ln/>
        </p:spPr>
        <p:txBody>
          <a:bodyPr wrap="square" lIns="0" tIns="0" rIns="0" bIns="0" rtlCol="0" anchor="t"/>
          <a:lstStyle/>
          <a:p>
            <a:pPr marL="0" indent="0" algn="l">
              <a:lnSpc>
                <a:spcPts val="1900"/>
              </a:lnSpc>
              <a:buNone/>
            </a:pPr>
            <a:r>
              <a:rPr lang="en-US" sz="1200" dirty="0">
                <a:solidFill>
                  <a:srgbClr val="E0D6DE"/>
                </a:solidFill>
                <a:latin typeface="Noto Sans TC" pitchFamily="34" charset="0"/>
                <a:ea typeface="Noto Sans TC" pitchFamily="34" charset="-122"/>
                <a:cs typeface="Noto Sans TC" pitchFamily="34" charset="-120"/>
              </a:rPr>
              <a:t>The sclerosis detection system is designed to identify and segment sclerosis-affected regions in MRI scans using deep learning, specifically Fully Convolutional Networks (FCN) The system ensures accurate and efficient diagnosis while handling variations in MRI scan parameters and quality.</a:t>
            </a:r>
            <a:endParaRPr lang="en-US" sz="1200" dirty="0"/>
          </a:p>
        </p:txBody>
      </p:sp>
      <p:sp>
        <p:nvSpPr>
          <p:cNvPr id="19" name="Text 13"/>
          <p:cNvSpPr/>
          <p:nvPr/>
        </p:nvSpPr>
        <p:spPr>
          <a:xfrm>
            <a:off x="537567" y="5548313"/>
            <a:ext cx="2304217" cy="287893"/>
          </a:xfrm>
          <a:prstGeom prst="rect">
            <a:avLst/>
          </a:prstGeom>
          <a:noFill/>
          <a:ln/>
        </p:spPr>
        <p:txBody>
          <a:bodyPr wrap="none" lIns="0" tIns="0" rIns="0" bIns="0" rtlCol="0" anchor="t"/>
          <a:lstStyle/>
          <a:p>
            <a:pPr marL="0" indent="0" algn="l">
              <a:lnSpc>
                <a:spcPts val="2250"/>
              </a:lnSpc>
              <a:buNone/>
            </a:pPr>
            <a:r>
              <a:rPr lang="en-US" sz="1800" b="1" dirty="0">
                <a:solidFill>
                  <a:srgbClr val="97B8FF"/>
                </a:solidFill>
                <a:latin typeface="Sora Medium" pitchFamily="34" charset="0"/>
                <a:ea typeface="Sora Medium" pitchFamily="34" charset="-122"/>
                <a:cs typeface="Sora Medium" pitchFamily="34" charset="-120"/>
              </a:rPr>
              <a:t>Key Components:</a:t>
            </a:r>
            <a:endParaRPr lang="en-US" sz="1800" dirty="0"/>
          </a:p>
        </p:txBody>
      </p:sp>
      <p:sp>
        <p:nvSpPr>
          <p:cNvPr id="20" name="Text 14"/>
          <p:cNvSpPr/>
          <p:nvPr/>
        </p:nvSpPr>
        <p:spPr>
          <a:xfrm>
            <a:off x="537567" y="6066592"/>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MRI Data Input Pipeline:</a:t>
            </a:r>
            <a:r>
              <a:rPr lang="en-US" sz="1200" dirty="0">
                <a:solidFill>
                  <a:srgbClr val="E0D6DE"/>
                </a:solidFill>
                <a:latin typeface="Noto Sans TC" pitchFamily="34" charset="0"/>
                <a:ea typeface="Noto Sans TC" pitchFamily="34" charset="-122"/>
                <a:cs typeface="Noto Sans TC" pitchFamily="34" charset="-120"/>
              </a:rPr>
              <a:t> Supports both clinical MRI datasets and real-time scan uploads.</a:t>
            </a:r>
            <a:endParaRPr lang="en-US" sz="1200" dirty="0"/>
          </a:p>
        </p:txBody>
      </p:sp>
      <p:sp>
        <p:nvSpPr>
          <p:cNvPr id="21" name="Text 15"/>
          <p:cNvSpPr/>
          <p:nvPr/>
        </p:nvSpPr>
        <p:spPr>
          <a:xfrm>
            <a:off x="537567" y="6366034"/>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Preprocessing Module:</a:t>
            </a:r>
            <a:r>
              <a:rPr lang="en-US" sz="1200" dirty="0">
                <a:solidFill>
                  <a:srgbClr val="E0D6DE"/>
                </a:solidFill>
                <a:latin typeface="Noto Sans TC" pitchFamily="34" charset="0"/>
                <a:ea typeface="Noto Sans TC" pitchFamily="34" charset="-122"/>
                <a:cs typeface="Noto Sans TC" pitchFamily="34" charset="-120"/>
              </a:rPr>
              <a:t> Performs intensity normalization, noise reduction, and artifact correction to enhance image quality.</a:t>
            </a:r>
            <a:endParaRPr lang="en-US" sz="1200" dirty="0"/>
          </a:p>
        </p:txBody>
      </p:sp>
      <p:sp>
        <p:nvSpPr>
          <p:cNvPr id="22" name="Text 16"/>
          <p:cNvSpPr/>
          <p:nvPr/>
        </p:nvSpPr>
        <p:spPr>
          <a:xfrm>
            <a:off x="537567" y="6665476"/>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FCN-Based Model:</a:t>
            </a:r>
            <a:r>
              <a:rPr lang="en-US" sz="1200" dirty="0">
                <a:solidFill>
                  <a:srgbClr val="E0D6DE"/>
                </a:solidFill>
                <a:latin typeface="Noto Sans TC" pitchFamily="34" charset="0"/>
                <a:ea typeface="Noto Sans TC" pitchFamily="34" charset="-122"/>
                <a:cs typeface="Noto Sans TC" pitchFamily="34" charset="-120"/>
              </a:rPr>
              <a:t> Uses FCN architecture for automated sclerosis lesion segmentation.</a:t>
            </a:r>
            <a:endParaRPr lang="en-US" sz="1200" dirty="0"/>
          </a:p>
        </p:txBody>
      </p:sp>
      <p:sp>
        <p:nvSpPr>
          <p:cNvPr id="23" name="Text 17"/>
          <p:cNvSpPr/>
          <p:nvPr/>
        </p:nvSpPr>
        <p:spPr>
          <a:xfrm>
            <a:off x="537567" y="6964918"/>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Post-Processing:</a:t>
            </a:r>
            <a:r>
              <a:rPr lang="en-US" sz="1200" dirty="0">
                <a:solidFill>
                  <a:srgbClr val="E0D6DE"/>
                </a:solidFill>
                <a:latin typeface="Noto Sans TC" pitchFamily="34" charset="0"/>
                <a:ea typeface="Noto Sans TC" pitchFamily="34" charset="-122"/>
                <a:cs typeface="Noto Sans TC" pitchFamily="34" charset="-120"/>
              </a:rPr>
              <a:t> Refines segmentation results, highlights detected regions, and overlays them on the MRI scan.</a:t>
            </a:r>
            <a:endParaRPr lang="en-US" sz="1200" dirty="0"/>
          </a:p>
        </p:txBody>
      </p:sp>
      <p:sp>
        <p:nvSpPr>
          <p:cNvPr id="24" name="Text 18"/>
          <p:cNvSpPr/>
          <p:nvPr/>
        </p:nvSpPr>
        <p:spPr>
          <a:xfrm>
            <a:off x="537567" y="7264360"/>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User Interface:</a:t>
            </a:r>
            <a:r>
              <a:rPr lang="en-US" sz="1200" dirty="0">
                <a:solidFill>
                  <a:srgbClr val="E0D6DE"/>
                </a:solidFill>
                <a:latin typeface="Noto Sans TC" pitchFamily="34" charset="0"/>
                <a:ea typeface="Noto Sans TC" pitchFamily="34" charset="-122"/>
                <a:cs typeface="Noto Sans TC" pitchFamily="34" charset="-120"/>
              </a:rPr>
              <a:t> Enables clinicians to upload scans, visualize AI-generated lesion maps, and interact with diagnostic insights.</a:t>
            </a:r>
            <a:endParaRPr lang="en-US" sz="1200" dirty="0"/>
          </a:p>
        </p:txBody>
      </p:sp>
      <p:sp>
        <p:nvSpPr>
          <p:cNvPr id="25" name="Text 19"/>
          <p:cNvSpPr/>
          <p:nvPr/>
        </p:nvSpPr>
        <p:spPr>
          <a:xfrm>
            <a:off x="537567" y="7563803"/>
            <a:ext cx="13555266" cy="245745"/>
          </a:xfrm>
          <a:prstGeom prst="rect">
            <a:avLst/>
          </a:prstGeom>
          <a:noFill/>
          <a:ln/>
        </p:spPr>
        <p:txBody>
          <a:bodyPr wrap="none" lIns="0" tIns="0" rIns="0" bIns="0" rtlCol="0" anchor="t"/>
          <a:lstStyle/>
          <a:p>
            <a:pPr marL="342900" indent="-342900" algn="l">
              <a:lnSpc>
                <a:spcPts val="1900"/>
              </a:lnSpc>
              <a:buSzPct val="100000"/>
              <a:buChar char="•"/>
            </a:pPr>
            <a:r>
              <a:rPr lang="en-US" sz="1200" b="1" dirty="0">
                <a:solidFill>
                  <a:srgbClr val="E0D6DE"/>
                </a:solidFill>
                <a:latin typeface="Noto Sans TC" pitchFamily="34" charset="0"/>
                <a:ea typeface="Noto Sans TC" pitchFamily="34" charset="-122"/>
                <a:cs typeface="Noto Sans TC" pitchFamily="34" charset="-120"/>
              </a:rPr>
              <a:t>Deployment:</a:t>
            </a:r>
            <a:r>
              <a:rPr lang="en-US" sz="1200" dirty="0">
                <a:solidFill>
                  <a:srgbClr val="E0D6DE"/>
                </a:solidFill>
                <a:latin typeface="Noto Sans TC" pitchFamily="34" charset="0"/>
                <a:ea typeface="Noto Sans TC" pitchFamily="34" charset="-122"/>
                <a:cs typeface="Noto Sans TC" pitchFamily="34" charset="-120"/>
              </a:rPr>
              <a:t> Optimized for cloud-based or edge deployment, ensuring efficient processing in medical applications.</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42925" y="566142"/>
            <a:ext cx="13544550" cy="248126"/>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3" name="Image 0" descr="preencoded.png"/>
          <p:cNvPicPr>
            <a:picLocks noChangeAspect="1"/>
          </p:cNvPicPr>
          <p:nvPr/>
        </p:nvPicPr>
        <p:blipFill>
          <a:blip r:embed="rId3"/>
          <a:stretch>
            <a:fillRect/>
          </a:stretch>
        </p:blipFill>
        <p:spPr>
          <a:xfrm>
            <a:off x="3441859" y="988695"/>
            <a:ext cx="7746683" cy="681585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27234" y="739140"/>
            <a:ext cx="5887760" cy="389573"/>
          </a:xfrm>
          <a:prstGeom prst="rect">
            <a:avLst/>
          </a:prstGeom>
          <a:noFill/>
          <a:ln/>
        </p:spPr>
        <p:txBody>
          <a:bodyPr wrap="none" lIns="0" tIns="0" rIns="0" bIns="0" rtlCol="0" anchor="t"/>
          <a:lstStyle/>
          <a:p>
            <a:pPr marL="0" indent="0" algn="l">
              <a:lnSpc>
                <a:spcPts val="3050"/>
              </a:lnSpc>
              <a:buNone/>
            </a:pPr>
            <a:r>
              <a:rPr lang="en-US" sz="2450" b="1" dirty="0">
                <a:solidFill>
                  <a:srgbClr val="97B8FF"/>
                </a:solidFill>
                <a:latin typeface="Sora Medium" pitchFamily="34" charset="0"/>
                <a:ea typeface="Sora Medium" pitchFamily="34" charset="-122"/>
                <a:cs typeface="Sora Medium" pitchFamily="34" charset="-120"/>
              </a:rPr>
              <a:t>Design Standards and Best Practices</a:t>
            </a:r>
            <a:endParaRPr lang="en-US" sz="2450" dirty="0"/>
          </a:p>
        </p:txBody>
      </p:sp>
      <p:sp>
        <p:nvSpPr>
          <p:cNvPr id="3" name="Text 1"/>
          <p:cNvSpPr/>
          <p:nvPr/>
        </p:nvSpPr>
        <p:spPr>
          <a:xfrm>
            <a:off x="727234" y="1336477"/>
            <a:ext cx="2597229" cy="324564"/>
          </a:xfrm>
          <a:prstGeom prst="rect">
            <a:avLst/>
          </a:prstGeom>
          <a:noFill/>
          <a:ln/>
        </p:spPr>
        <p:txBody>
          <a:bodyPr wrap="none" lIns="0" tIns="0" rIns="0" bIns="0" rtlCol="0" anchor="t"/>
          <a:lstStyle/>
          <a:p>
            <a:pPr marL="0" indent="0" algn="l">
              <a:lnSpc>
                <a:spcPts val="2550"/>
              </a:lnSpc>
              <a:buNone/>
            </a:pPr>
            <a:r>
              <a:rPr lang="en-US" sz="2000" b="1" dirty="0">
                <a:solidFill>
                  <a:srgbClr val="97B8FF"/>
                </a:solidFill>
                <a:latin typeface="Sora Medium" pitchFamily="34" charset="0"/>
                <a:ea typeface="Sora Medium" pitchFamily="34" charset="-122"/>
                <a:cs typeface="Sora Medium" pitchFamily="34" charset="-120"/>
              </a:rPr>
              <a:t>Industry Standards</a:t>
            </a:r>
            <a:endParaRPr lang="en-US" sz="2000" dirty="0"/>
          </a:p>
        </p:txBody>
      </p:sp>
      <p:sp>
        <p:nvSpPr>
          <p:cNvPr id="4" name="Text 2"/>
          <p:cNvSpPr/>
          <p:nvPr/>
        </p:nvSpPr>
        <p:spPr>
          <a:xfrm>
            <a:off x="727234" y="1972628"/>
            <a:ext cx="13175933" cy="332423"/>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IEEE Standards for AI in Medical Imaging:</a:t>
            </a:r>
            <a:endParaRPr lang="en-US" sz="1600" dirty="0"/>
          </a:p>
        </p:txBody>
      </p:sp>
      <p:sp>
        <p:nvSpPr>
          <p:cNvPr id="5" name="Text 3"/>
          <p:cNvSpPr/>
          <p:nvPr/>
        </p:nvSpPr>
        <p:spPr>
          <a:xfrm>
            <a:off x="727234" y="2377678"/>
            <a:ext cx="13175933" cy="332423"/>
          </a:xfrm>
          <a:prstGeom prst="rect">
            <a:avLst/>
          </a:prstGeom>
          <a:noFill/>
          <a:ln/>
        </p:spPr>
        <p:txBody>
          <a:bodyPr wrap="none" lIns="0" tIns="0" rIns="0" bIns="0" rtlCol="0" anchor="t"/>
          <a:lstStyle/>
          <a:p>
            <a:pPr marL="685800" lvl="1"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IEEE 1012:</a:t>
            </a:r>
            <a:r>
              <a:rPr lang="en-US" sz="1600" dirty="0">
                <a:solidFill>
                  <a:srgbClr val="E0D6DE"/>
                </a:solidFill>
                <a:latin typeface="Noto Sans TC" pitchFamily="34" charset="0"/>
                <a:ea typeface="Noto Sans TC" pitchFamily="34" charset="-122"/>
                <a:cs typeface="Noto Sans TC" pitchFamily="34" charset="-120"/>
              </a:rPr>
              <a:t> Ensures verification and validation processes for accurate MRI-based sclerosis detection.</a:t>
            </a:r>
            <a:endParaRPr lang="en-US" sz="1600" dirty="0"/>
          </a:p>
        </p:txBody>
      </p:sp>
      <p:sp>
        <p:nvSpPr>
          <p:cNvPr id="6" name="Text 4"/>
          <p:cNvSpPr/>
          <p:nvPr/>
        </p:nvSpPr>
        <p:spPr>
          <a:xfrm>
            <a:off x="727234" y="2782729"/>
            <a:ext cx="13175933" cy="332423"/>
          </a:xfrm>
          <a:prstGeom prst="rect">
            <a:avLst/>
          </a:prstGeom>
          <a:noFill/>
          <a:ln/>
        </p:spPr>
        <p:txBody>
          <a:bodyPr wrap="none" lIns="0" tIns="0" rIns="0" bIns="0" rtlCol="0" anchor="t"/>
          <a:lstStyle/>
          <a:p>
            <a:pPr marL="685800" lvl="1"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IEEE 829:</a:t>
            </a:r>
            <a:r>
              <a:rPr lang="en-US" sz="1600" dirty="0">
                <a:solidFill>
                  <a:srgbClr val="E0D6DE"/>
                </a:solidFill>
                <a:latin typeface="Noto Sans TC" pitchFamily="34" charset="0"/>
                <a:ea typeface="Noto Sans TC" pitchFamily="34" charset="-122"/>
                <a:cs typeface="Noto Sans TC" pitchFamily="34" charset="-120"/>
              </a:rPr>
              <a:t> Establishes standardized documentation for testing and deployment of the AI model.</a:t>
            </a:r>
            <a:endParaRPr lang="en-US" sz="1600" dirty="0"/>
          </a:p>
        </p:txBody>
      </p:sp>
      <p:sp>
        <p:nvSpPr>
          <p:cNvPr id="7" name="Text 5"/>
          <p:cNvSpPr/>
          <p:nvPr/>
        </p:nvSpPr>
        <p:spPr>
          <a:xfrm>
            <a:off x="727234" y="3187779"/>
            <a:ext cx="13175933" cy="332423"/>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ISO Certifications for Healthcare AI:</a:t>
            </a:r>
            <a:endParaRPr lang="en-US" sz="1600" dirty="0"/>
          </a:p>
        </p:txBody>
      </p:sp>
      <p:sp>
        <p:nvSpPr>
          <p:cNvPr id="8" name="Text 6"/>
          <p:cNvSpPr/>
          <p:nvPr/>
        </p:nvSpPr>
        <p:spPr>
          <a:xfrm>
            <a:off x="727234" y="3592830"/>
            <a:ext cx="13175933" cy="332423"/>
          </a:xfrm>
          <a:prstGeom prst="rect">
            <a:avLst/>
          </a:prstGeom>
          <a:noFill/>
          <a:ln/>
        </p:spPr>
        <p:txBody>
          <a:bodyPr wrap="none" lIns="0" tIns="0" rIns="0" bIns="0" rtlCol="0" anchor="t"/>
          <a:lstStyle/>
          <a:p>
            <a:pPr marL="685800" lvl="1"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ISO 13485:</a:t>
            </a:r>
            <a:r>
              <a:rPr lang="en-US" sz="1600" dirty="0">
                <a:solidFill>
                  <a:srgbClr val="E0D6DE"/>
                </a:solidFill>
                <a:latin typeface="Noto Sans TC" pitchFamily="34" charset="0"/>
                <a:ea typeface="Noto Sans TC" pitchFamily="34" charset="-122"/>
                <a:cs typeface="Noto Sans TC" pitchFamily="34" charset="-120"/>
              </a:rPr>
              <a:t> Ensures quality management for medical AI applications.</a:t>
            </a:r>
            <a:endParaRPr lang="en-US" sz="1600" dirty="0"/>
          </a:p>
        </p:txBody>
      </p:sp>
      <p:sp>
        <p:nvSpPr>
          <p:cNvPr id="9" name="Text 7"/>
          <p:cNvSpPr/>
          <p:nvPr/>
        </p:nvSpPr>
        <p:spPr>
          <a:xfrm>
            <a:off x="727234" y="3997881"/>
            <a:ext cx="13175933" cy="332423"/>
          </a:xfrm>
          <a:prstGeom prst="rect">
            <a:avLst/>
          </a:prstGeom>
          <a:noFill/>
          <a:ln/>
        </p:spPr>
        <p:txBody>
          <a:bodyPr wrap="none" lIns="0" tIns="0" rIns="0" bIns="0" rtlCol="0" anchor="t"/>
          <a:lstStyle/>
          <a:p>
            <a:pPr marL="685800" lvl="1"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ISO/IEC 27001:</a:t>
            </a:r>
            <a:r>
              <a:rPr lang="en-US" sz="1600" dirty="0">
                <a:solidFill>
                  <a:srgbClr val="E0D6DE"/>
                </a:solidFill>
                <a:latin typeface="Noto Sans TC" pitchFamily="34" charset="0"/>
                <a:ea typeface="Noto Sans TC" pitchFamily="34" charset="-122"/>
                <a:cs typeface="Noto Sans TC" pitchFamily="34" charset="-120"/>
              </a:rPr>
              <a:t> Guarantees secure handling of sensitive patient MRI data.</a:t>
            </a:r>
            <a:endParaRPr lang="en-US" sz="1600" dirty="0"/>
          </a:p>
        </p:txBody>
      </p:sp>
      <p:sp>
        <p:nvSpPr>
          <p:cNvPr id="10" name="Text 8"/>
          <p:cNvSpPr/>
          <p:nvPr/>
        </p:nvSpPr>
        <p:spPr>
          <a:xfrm>
            <a:off x="727234" y="4402931"/>
            <a:ext cx="13175933" cy="664845"/>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Benchmarking:</a:t>
            </a:r>
            <a:r>
              <a:rPr lang="en-US" sz="1600" dirty="0">
                <a:solidFill>
                  <a:srgbClr val="E0D6DE"/>
                </a:solidFill>
                <a:latin typeface="Noto Sans TC" pitchFamily="34" charset="0"/>
                <a:ea typeface="Noto Sans TC" pitchFamily="34" charset="-122"/>
                <a:cs typeface="Noto Sans TC" pitchFamily="34" charset="-120"/>
              </a:rPr>
              <a:t> The model should be regularly evaluated against established industry metrics for accuracy, reliability, and compliance with healthcare AI standards.</a:t>
            </a:r>
            <a:endParaRPr lang="en-US" sz="1600" dirty="0"/>
          </a:p>
        </p:txBody>
      </p:sp>
      <p:sp>
        <p:nvSpPr>
          <p:cNvPr id="11" name="Text 9"/>
          <p:cNvSpPr/>
          <p:nvPr/>
        </p:nvSpPr>
        <p:spPr>
          <a:xfrm>
            <a:off x="727234" y="5379363"/>
            <a:ext cx="3820358" cy="324564"/>
          </a:xfrm>
          <a:prstGeom prst="rect">
            <a:avLst/>
          </a:prstGeom>
          <a:noFill/>
          <a:ln/>
        </p:spPr>
        <p:txBody>
          <a:bodyPr wrap="none" lIns="0" tIns="0" rIns="0" bIns="0" rtlCol="0" anchor="t"/>
          <a:lstStyle/>
          <a:p>
            <a:pPr marL="0" indent="0" algn="l">
              <a:lnSpc>
                <a:spcPts val="2550"/>
              </a:lnSpc>
              <a:buNone/>
            </a:pPr>
            <a:r>
              <a:rPr lang="en-US" sz="2000" b="1" dirty="0">
                <a:solidFill>
                  <a:srgbClr val="97B8FF"/>
                </a:solidFill>
                <a:latin typeface="Sora Medium" pitchFamily="34" charset="0"/>
                <a:ea typeface="Sora Medium" pitchFamily="34" charset="-122"/>
                <a:cs typeface="Sora Medium" pitchFamily="34" charset="-120"/>
              </a:rPr>
              <a:t>Model Design Best Practices</a:t>
            </a:r>
            <a:endParaRPr lang="en-US" sz="2000" dirty="0"/>
          </a:p>
        </p:txBody>
      </p:sp>
      <p:sp>
        <p:nvSpPr>
          <p:cNvPr id="12" name="Text 10"/>
          <p:cNvSpPr/>
          <p:nvPr/>
        </p:nvSpPr>
        <p:spPr>
          <a:xfrm>
            <a:off x="727234" y="6015514"/>
            <a:ext cx="13175933" cy="332423"/>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Transfer Learning:</a:t>
            </a:r>
            <a:r>
              <a:rPr lang="en-US" sz="1600" dirty="0">
                <a:solidFill>
                  <a:srgbClr val="E0D6DE"/>
                </a:solidFill>
                <a:latin typeface="Noto Sans TC" pitchFamily="34" charset="0"/>
                <a:ea typeface="Noto Sans TC" pitchFamily="34" charset="-122"/>
                <a:cs typeface="Noto Sans TC" pitchFamily="34" charset="-120"/>
              </a:rPr>
              <a:t> Fine-tune pre-trained FCN models on MRI datasets to enhance segmentation accuracy and reduce training time.</a:t>
            </a:r>
            <a:endParaRPr lang="en-US" sz="1600" dirty="0"/>
          </a:p>
        </p:txBody>
      </p:sp>
      <p:sp>
        <p:nvSpPr>
          <p:cNvPr id="13" name="Text 11"/>
          <p:cNvSpPr/>
          <p:nvPr/>
        </p:nvSpPr>
        <p:spPr>
          <a:xfrm>
            <a:off x="727234" y="6420564"/>
            <a:ext cx="13175933" cy="332423"/>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Cross-Validation:</a:t>
            </a:r>
            <a:r>
              <a:rPr lang="en-US" sz="1600" dirty="0">
                <a:solidFill>
                  <a:srgbClr val="E0D6DE"/>
                </a:solidFill>
                <a:latin typeface="Noto Sans TC" pitchFamily="34" charset="0"/>
                <a:ea typeface="Noto Sans TC" pitchFamily="34" charset="-122"/>
                <a:cs typeface="Noto Sans TC" pitchFamily="34" charset="-120"/>
              </a:rPr>
              <a:t> Implement k-fold cross-validation to improve model generalization across different sclerosis cases.</a:t>
            </a:r>
            <a:endParaRPr lang="en-US" sz="1600" dirty="0"/>
          </a:p>
        </p:txBody>
      </p:sp>
      <p:sp>
        <p:nvSpPr>
          <p:cNvPr id="14" name="Text 12"/>
          <p:cNvSpPr/>
          <p:nvPr/>
        </p:nvSpPr>
        <p:spPr>
          <a:xfrm>
            <a:off x="727234" y="6825615"/>
            <a:ext cx="13175933" cy="664845"/>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Continuous Model Evaluation:</a:t>
            </a:r>
            <a:r>
              <a:rPr lang="en-US" sz="1600" dirty="0">
                <a:solidFill>
                  <a:srgbClr val="E0D6DE"/>
                </a:solidFill>
                <a:latin typeface="Noto Sans TC" pitchFamily="34" charset="0"/>
                <a:ea typeface="Noto Sans TC" pitchFamily="34" charset="-122"/>
                <a:cs typeface="Noto Sans TC" pitchFamily="34" charset="-120"/>
              </a:rPr>
              <a:t> Deploy an ongoing evaluation pipeline to monitor model performance post-deployment and retrain using new clinical data.</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19770"/>
            <a:ext cx="9010412"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Implementation and Evaluation</a:t>
            </a:r>
            <a:endParaRPr lang="en-US" sz="4450" dirty="0"/>
          </a:p>
        </p:txBody>
      </p:sp>
      <p:sp>
        <p:nvSpPr>
          <p:cNvPr id="3" name="Text 1"/>
          <p:cNvSpPr/>
          <p:nvPr/>
        </p:nvSpPr>
        <p:spPr>
          <a:xfrm>
            <a:off x="793790" y="21821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proposed AI-powered  detection system will be implemented and evaluated using a comprehensive methodology.</a:t>
            </a:r>
            <a:endParaRPr lang="en-US" sz="1750" dirty="0"/>
          </a:p>
        </p:txBody>
      </p:sp>
      <p:pic>
        <p:nvPicPr>
          <p:cNvPr id="4" name="Image 0" descr="preencoded.png"/>
          <p:cNvPicPr>
            <a:picLocks noChangeAspect="1"/>
          </p:cNvPicPr>
          <p:nvPr/>
        </p:nvPicPr>
        <p:blipFill>
          <a:blip r:embed="rId3"/>
          <a:stretch>
            <a:fillRect/>
          </a:stretch>
        </p:blipFill>
        <p:spPr>
          <a:xfrm>
            <a:off x="793790" y="2800231"/>
            <a:ext cx="4120753" cy="2546747"/>
          </a:xfrm>
          <a:prstGeom prst="rect">
            <a:avLst/>
          </a:prstGeom>
        </p:spPr>
      </p:pic>
      <p:sp>
        <p:nvSpPr>
          <p:cNvPr id="5" name="Text 2"/>
          <p:cNvSpPr/>
          <p:nvPr/>
        </p:nvSpPr>
        <p:spPr>
          <a:xfrm>
            <a:off x="793790" y="56304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Model Training</a:t>
            </a:r>
            <a:endParaRPr lang="en-US" sz="2200" dirty="0"/>
          </a:p>
        </p:txBody>
      </p:sp>
      <p:sp>
        <p:nvSpPr>
          <p:cNvPr id="6" name="Text 3"/>
          <p:cNvSpPr/>
          <p:nvPr/>
        </p:nvSpPr>
        <p:spPr>
          <a:xfrm>
            <a:off x="793790" y="6120884"/>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Train the deep learning model using the annotated MRI dataset.</a:t>
            </a:r>
            <a:endParaRPr lang="en-US" sz="1750" dirty="0"/>
          </a:p>
        </p:txBody>
      </p:sp>
      <p:pic>
        <p:nvPicPr>
          <p:cNvPr id="7" name="Image 1" descr="preencoded.png"/>
          <p:cNvPicPr>
            <a:picLocks noChangeAspect="1"/>
          </p:cNvPicPr>
          <p:nvPr/>
        </p:nvPicPr>
        <p:blipFill>
          <a:blip r:embed="rId4"/>
          <a:stretch>
            <a:fillRect/>
          </a:stretch>
        </p:blipFill>
        <p:spPr>
          <a:xfrm>
            <a:off x="5254704" y="2800231"/>
            <a:ext cx="4120872" cy="2546866"/>
          </a:xfrm>
          <a:prstGeom prst="rect">
            <a:avLst/>
          </a:prstGeom>
        </p:spPr>
      </p:pic>
      <p:sp>
        <p:nvSpPr>
          <p:cNvPr id="8" name="Text 4"/>
          <p:cNvSpPr/>
          <p:nvPr/>
        </p:nvSpPr>
        <p:spPr>
          <a:xfrm>
            <a:off x="5254704" y="5630585"/>
            <a:ext cx="343078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Performance Evaluation</a:t>
            </a:r>
            <a:endParaRPr lang="en-US" sz="2200" dirty="0"/>
          </a:p>
        </p:txBody>
      </p:sp>
      <p:sp>
        <p:nvSpPr>
          <p:cNvPr id="9" name="Text 5"/>
          <p:cNvSpPr/>
          <p:nvPr/>
        </p:nvSpPr>
        <p:spPr>
          <a:xfrm>
            <a:off x="5254704" y="6121003"/>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Evaluate the model's accuracy, precision, recall, and F1-score on test datasets.</a:t>
            </a:r>
            <a:endParaRPr lang="en-US" sz="1750" dirty="0"/>
          </a:p>
        </p:txBody>
      </p:sp>
      <p:pic>
        <p:nvPicPr>
          <p:cNvPr id="10" name="Image 2" descr="preencoded.png"/>
          <p:cNvPicPr>
            <a:picLocks noChangeAspect="1"/>
          </p:cNvPicPr>
          <p:nvPr/>
        </p:nvPicPr>
        <p:blipFill>
          <a:blip r:embed="rId5"/>
          <a:stretch>
            <a:fillRect/>
          </a:stretch>
        </p:blipFill>
        <p:spPr>
          <a:xfrm>
            <a:off x="9715738" y="2800231"/>
            <a:ext cx="4120753" cy="2546747"/>
          </a:xfrm>
          <a:prstGeom prst="rect">
            <a:avLst/>
          </a:prstGeom>
        </p:spPr>
      </p:pic>
      <p:sp>
        <p:nvSpPr>
          <p:cNvPr id="11" name="Text 6"/>
          <p:cNvSpPr/>
          <p:nvPr/>
        </p:nvSpPr>
        <p:spPr>
          <a:xfrm>
            <a:off x="9715738" y="56304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Detection </a:t>
            </a:r>
            <a:endParaRPr lang="en-US" sz="2200" dirty="0"/>
          </a:p>
        </p:txBody>
      </p:sp>
      <p:sp>
        <p:nvSpPr>
          <p:cNvPr id="12" name="Text 7"/>
          <p:cNvSpPr/>
          <p:nvPr/>
        </p:nvSpPr>
        <p:spPr>
          <a:xfrm>
            <a:off x="9715738" y="6120884"/>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MRI lesion detection is done using the trained model.</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974175"/>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FCN Architecture</a:t>
            </a:r>
            <a:endParaRPr lang="en-US" sz="3550" dirty="0"/>
          </a:p>
        </p:txBody>
      </p:sp>
      <p:pic>
        <p:nvPicPr>
          <p:cNvPr id="3" name="Image 0" descr="preencoded.png"/>
          <p:cNvPicPr>
            <a:picLocks noChangeAspect="1"/>
          </p:cNvPicPr>
          <p:nvPr/>
        </p:nvPicPr>
        <p:blipFill>
          <a:blip r:embed="rId3"/>
          <a:stretch>
            <a:fillRect/>
          </a:stretch>
        </p:blipFill>
        <p:spPr>
          <a:xfrm>
            <a:off x="793790" y="2994779"/>
            <a:ext cx="13042821" cy="32606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45864" y="861417"/>
            <a:ext cx="4994553" cy="6506647"/>
          </a:xfrm>
          <a:prstGeom prst="rect">
            <a:avLst/>
          </a:prstGeom>
        </p:spPr>
      </p:pic>
      <p:sp>
        <p:nvSpPr>
          <p:cNvPr id="4" name="Text 0"/>
          <p:cNvSpPr/>
          <p:nvPr/>
        </p:nvSpPr>
        <p:spPr>
          <a:xfrm>
            <a:off x="6175058" y="671751"/>
            <a:ext cx="4919067" cy="614958"/>
          </a:xfrm>
          <a:prstGeom prst="rect">
            <a:avLst/>
          </a:prstGeom>
          <a:noFill/>
          <a:ln/>
        </p:spPr>
        <p:txBody>
          <a:bodyPr wrap="none" lIns="0" tIns="0" rIns="0" bIns="0" rtlCol="0" anchor="t"/>
          <a:lstStyle/>
          <a:p>
            <a:pPr marL="0" indent="0" algn="l">
              <a:lnSpc>
                <a:spcPts val="4800"/>
              </a:lnSpc>
              <a:buNone/>
            </a:pPr>
            <a:r>
              <a:rPr lang="en-US" sz="3850" dirty="0">
                <a:solidFill>
                  <a:srgbClr val="97B8FF"/>
                </a:solidFill>
                <a:latin typeface="Sora Medium" pitchFamily="34" charset="0"/>
                <a:ea typeface="Sora Medium" pitchFamily="34" charset="-122"/>
                <a:cs typeface="Sora Medium" pitchFamily="34" charset="-120"/>
              </a:rPr>
              <a:t>Abstract</a:t>
            </a:r>
            <a:endParaRPr lang="en-US" sz="3850" dirty="0"/>
          </a:p>
        </p:txBody>
      </p:sp>
      <p:sp>
        <p:nvSpPr>
          <p:cNvPr id="5" name="Text 1"/>
          <p:cNvSpPr/>
          <p:nvPr/>
        </p:nvSpPr>
        <p:spPr>
          <a:xfrm>
            <a:off x="6175058" y="1581745"/>
            <a:ext cx="7766685" cy="1259205"/>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This project utilizes deep learning, specifically FCN, for automated sclerosis detection in MRI scans. It enhances diagnostic accuracy by segmenting affected regions while addressing challenges like data imbalance and scan variability. The study highlights AI's potential to improve clinical workflows and patient outcomes.</a:t>
            </a:r>
            <a:endParaRPr lang="en-US" sz="1500" dirty="0"/>
          </a:p>
        </p:txBody>
      </p:sp>
      <p:sp>
        <p:nvSpPr>
          <p:cNvPr id="6" name="Shape 2"/>
          <p:cNvSpPr/>
          <p:nvPr/>
        </p:nvSpPr>
        <p:spPr>
          <a:xfrm>
            <a:off x="6175058" y="3283625"/>
            <a:ext cx="442674" cy="442674"/>
          </a:xfrm>
          <a:prstGeom prst="roundRect">
            <a:avLst>
              <a:gd name="adj" fmla="val 6667"/>
            </a:avLst>
          </a:prstGeom>
          <a:solidFill>
            <a:srgbClr val="26262B"/>
          </a:solidFill>
          <a:ln/>
        </p:spPr>
      </p:sp>
      <p:sp>
        <p:nvSpPr>
          <p:cNvPr id="7" name="Text 3"/>
          <p:cNvSpPr/>
          <p:nvPr/>
        </p:nvSpPr>
        <p:spPr>
          <a:xfrm>
            <a:off x="6248876" y="3320534"/>
            <a:ext cx="295037" cy="36885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1</a:t>
            </a:r>
            <a:endParaRPr lang="en-US" sz="2300" dirty="0"/>
          </a:p>
        </p:txBody>
      </p:sp>
      <p:sp>
        <p:nvSpPr>
          <p:cNvPr id="8" name="Text 4"/>
          <p:cNvSpPr/>
          <p:nvPr/>
        </p:nvSpPr>
        <p:spPr>
          <a:xfrm>
            <a:off x="6814423" y="3283625"/>
            <a:ext cx="2459474" cy="30741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Purpose</a:t>
            </a:r>
            <a:endParaRPr lang="en-US" sz="1900" dirty="0"/>
          </a:p>
        </p:txBody>
      </p:sp>
      <p:sp>
        <p:nvSpPr>
          <p:cNvPr id="9" name="Text 5"/>
          <p:cNvSpPr/>
          <p:nvPr/>
        </p:nvSpPr>
        <p:spPr>
          <a:xfrm>
            <a:off x="6814423" y="3709035"/>
            <a:ext cx="3145631" cy="1574006"/>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To develop an AI-driven system using deep learning for automated sclerosis detection in MRI scans, improving diagnostic accuracy and efficiency.</a:t>
            </a:r>
            <a:endParaRPr lang="en-US" sz="1500" dirty="0"/>
          </a:p>
        </p:txBody>
      </p:sp>
      <p:sp>
        <p:nvSpPr>
          <p:cNvPr id="10" name="Shape 6"/>
          <p:cNvSpPr/>
          <p:nvPr/>
        </p:nvSpPr>
        <p:spPr>
          <a:xfrm>
            <a:off x="10156746" y="3283625"/>
            <a:ext cx="442674" cy="442674"/>
          </a:xfrm>
          <a:prstGeom prst="roundRect">
            <a:avLst>
              <a:gd name="adj" fmla="val 6667"/>
            </a:avLst>
          </a:prstGeom>
          <a:solidFill>
            <a:srgbClr val="26262B"/>
          </a:solidFill>
          <a:ln/>
        </p:spPr>
      </p:sp>
      <p:sp>
        <p:nvSpPr>
          <p:cNvPr id="11" name="Text 7"/>
          <p:cNvSpPr/>
          <p:nvPr/>
        </p:nvSpPr>
        <p:spPr>
          <a:xfrm>
            <a:off x="10230564" y="3320534"/>
            <a:ext cx="295037" cy="36885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2</a:t>
            </a:r>
            <a:endParaRPr lang="en-US" sz="2300" dirty="0"/>
          </a:p>
        </p:txBody>
      </p:sp>
      <p:sp>
        <p:nvSpPr>
          <p:cNvPr id="12" name="Text 8"/>
          <p:cNvSpPr/>
          <p:nvPr/>
        </p:nvSpPr>
        <p:spPr>
          <a:xfrm>
            <a:off x="10796111" y="3283625"/>
            <a:ext cx="2459474" cy="30741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Methodology</a:t>
            </a:r>
            <a:endParaRPr lang="en-US" sz="1900" dirty="0"/>
          </a:p>
        </p:txBody>
      </p:sp>
      <p:sp>
        <p:nvSpPr>
          <p:cNvPr id="13" name="Text 9"/>
          <p:cNvSpPr/>
          <p:nvPr/>
        </p:nvSpPr>
        <p:spPr>
          <a:xfrm>
            <a:off x="10796111" y="3709035"/>
            <a:ext cx="3145631" cy="1888808"/>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Utilizes FCN for image segmentation, with data preprocessing, augmentation, and transfer learning to handle dataset imbalances and scan variations.</a:t>
            </a:r>
            <a:endParaRPr lang="en-US" sz="1500" dirty="0"/>
          </a:p>
        </p:txBody>
      </p:sp>
      <p:sp>
        <p:nvSpPr>
          <p:cNvPr id="14" name="Text 10"/>
          <p:cNvSpPr/>
          <p:nvPr/>
        </p:nvSpPr>
        <p:spPr>
          <a:xfrm>
            <a:off x="10796111" y="5715833"/>
            <a:ext cx="2951440" cy="368856"/>
          </a:xfrm>
          <a:prstGeom prst="rect">
            <a:avLst/>
          </a:prstGeom>
          <a:noFill/>
          <a:ln/>
        </p:spPr>
        <p:txBody>
          <a:bodyPr wrap="none" lIns="0" tIns="0" rIns="0" bIns="0" rtlCol="0" anchor="t"/>
          <a:lstStyle/>
          <a:p>
            <a:pPr marL="0" indent="0" algn="l">
              <a:lnSpc>
                <a:spcPts val="2900"/>
              </a:lnSpc>
              <a:buNone/>
            </a:pPr>
            <a:endParaRPr lang="en-US" sz="2300" dirty="0"/>
          </a:p>
        </p:txBody>
      </p:sp>
      <p:sp>
        <p:nvSpPr>
          <p:cNvPr id="15" name="Shape 11"/>
          <p:cNvSpPr/>
          <p:nvPr/>
        </p:nvSpPr>
        <p:spPr>
          <a:xfrm>
            <a:off x="6175058" y="6502718"/>
            <a:ext cx="442674" cy="442674"/>
          </a:xfrm>
          <a:prstGeom prst="roundRect">
            <a:avLst>
              <a:gd name="adj" fmla="val 6667"/>
            </a:avLst>
          </a:prstGeom>
          <a:solidFill>
            <a:srgbClr val="26262B"/>
          </a:solidFill>
          <a:ln/>
        </p:spPr>
      </p:sp>
      <p:sp>
        <p:nvSpPr>
          <p:cNvPr id="16" name="Text 12"/>
          <p:cNvSpPr/>
          <p:nvPr/>
        </p:nvSpPr>
        <p:spPr>
          <a:xfrm>
            <a:off x="6248876" y="6539627"/>
            <a:ext cx="295037" cy="368856"/>
          </a:xfrm>
          <a:prstGeom prst="rect">
            <a:avLst/>
          </a:prstGeom>
          <a:noFill/>
          <a:ln/>
        </p:spPr>
        <p:txBody>
          <a:bodyPr wrap="none" lIns="0" tIns="0" rIns="0" bIns="0" rtlCol="0" anchor="t"/>
          <a:lstStyle/>
          <a:p>
            <a:pPr marL="0" indent="0" algn="ctr">
              <a:lnSpc>
                <a:spcPts val="2300"/>
              </a:lnSpc>
              <a:buNone/>
            </a:pPr>
            <a:r>
              <a:rPr lang="en-US" sz="2300" dirty="0">
                <a:solidFill>
                  <a:srgbClr val="E0D6DE"/>
                </a:solidFill>
                <a:latin typeface="Sora Medium" pitchFamily="34" charset="0"/>
                <a:ea typeface="Sora Medium" pitchFamily="34" charset="-122"/>
                <a:cs typeface="Sora Medium" pitchFamily="34" charset="-120"/>
              </a:rPr>
              <a:t>3</a:t>
            </a:r>
            <a:endParaRPr lang="en-US" sz="2300" dirty="0"/>
          </a:p>
        </p:txBody>
      </p:sp>
      <p:sp>
        <p:nvSpPr>
          <p:cNvPr id="17" name="Text 13"/>
          <p:cNvSpPr/>
          <p:nvPr/>
        </p:nvSpPr>
        <p:spPr>
          <a:xfrm>
            <a:off x="6814423" y="6502718"/>
            <a:ext cx="2459474" cy="307419"/>
          </a:xfrm>
          <a:prstGeom prst="rect">
            <a:avLst/>
          </a:prstGeom>
          <a:noFill/>
          <a:ln/>
        </p:spPr>
        <p:txBody>
          <a:bodyPr wrap="none" lIns="0" tIns="0" rIns="0" bIns="0" rtlCol="0" anchor="t"/>
          <a:lstStyle/>
          <a:p>
            <a:pPr marL="0" indent="0" algn="l">
              <a:lnSpc>
                <a:spcPts val="2400"/>
              </a:lnSpc>
              <a:buNone/>
            </a:pPr>
            <a:r>
              <a:rPr lang="en-US" sz="1900" dirty="0">
                <a:solidFill>
                  <a:srgbClr val="E0D6DE"/>
                </a:solidFill>
                <a:latin typeface="Sora Medium" pitchFamily="34" charset="0"/>
                <a:ea typeface="Sora Medium" pitchFamily="34" charset="-122"/>
                <a:cs typeface="Sora Medium" pitchFamily="34" charset="-120"/>
              </a:rPr>
              <a:t>Impact</a:t>
            </a:r>
            <a:endParaRPr lang="en-US" sz="1900" dirty="0"/>
          </a:p>
        </p:txBody>
      </p:sp>
      <p:sp>
        <p:nvSpPr>
          <p:cNvPr id="18" name="Text 14"/>
          <p:cNvSpPr/>
          <p:nvPr/>
        </p:nvSpPr>
        <p:spPr>
          <a:xfrm>
            <a:off x="6814423" y="6928128"/>
            <a:ext cx="7127319" cy="629603"/>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Enhances diagnostic workflows, reduces manual effort, and improves patient outcomes, paving the way for AI-driven medical imaging advancements.</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21043" y="566499"/>
            <a:ext cx="5150763" cy="643771"/>
          </a:xfrm>
          <a:prstGeom prst="rect">
            <a:avLst/>
          </a:prstGeom>
          <a:noFill/>
          <a:ln/>
        </p:spPr>
        <p:txBody>
          <a:bodyPr wrap="none" lIns="0" tIns="0" rIns="0" bIns="0" rtlCol="0" anchor="t"/>
          <a:lstStyle/>
          <a:p>
            <a:pPr marL="0" indent="0" algn="l">
              <a:lnSpc>
                <a:spcPts val="5050"/>
              </a:lnSpc>
              <a:buNone/>
            </a:pPr>
            <a:r>
              <a:rPr lang="en-US" sz="4050" dirty="0">
                <a:solidFill>
                  <a:srgbClr val="97B8FF"/>
                </a:solidFill>
                <a:latin typeface="Sora Medium" pitchFamily="34" charset="0"/>
                <a:ea typeface="Sora Medium" pitchFamily="34" charset="-122"/>
                <a:cs typeface="Sora Medium" pitchFamily="34" charset="-120"/>
              </a:rPr>
              <a:t>Model Training</a:t>
            </a:r>
            <a:endParaRPr lang="en-US" sz="4050" dirty="0"/>
          </a:p>
        </p:txBody>
      </p:sp>
      <p:pic>
        <p:nvPicPr>
          <p:cNvPr id="3" name="Image 0" descr="preencoded.png"/>
          <p:cNvPicPr>
            <a:picLocks noChangeAspect="1"/>
          </p:cNvPicPr>
          <p:nvPr/>
        </p:nvPicPr>
        <p:blipFill>
          <a:blip r:embed="rId3"/>
          <a:stretch>
            <a:fillRect/>
          </a:stretch>
        </p:blipFill>
        <p:spPr>
          <a:xfrm>
            <a:off x="721043" y="1622227"/>
            <a:ext cx="13188315" cy="67259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499705" y="393502"/>
            <a:ext cx="2855714" cy="356949"/>
          </a:xfrm>
          <a:prstGeom prst="rect">
            <a:avLst/>
          </a:prstGeom>
          <a:noFill/>
          <a:ln/>
        </p:spPr>
        <p:txBody>
          <a:bodyPr wrap="none" lIns="0" tIns="0" rIns="0" bIns="0" rtlCol="0" anchor="t"/>
          <a:lstStyle/>
          <a:p>
            <a:pPr marL="0" indent="0" algn="l">
              <a:lnSpc>
                <a:spcPts val="2800"/>
              </a:lnSpc>
              <a:buNone/>
            </a:pPr>
            <a:r>
              <a:rPr lang="en-US" sz="2200" dirty="0">
                <a:solidFill>
                  <a:srgbClr val="97B8FF"/>
                </a:solidFill>
                <a:latin typeface="Sora Medium" pitchFamily="34" charset="0"/>
                <a:ea typeface="Sora Medium" pitchFamily="34" charset="-122"/>
                <a:cs typeface="Sora Medium" pitchFamily="34" charset="-120"/>
              </a:rPr>
              <a:t>Result</a:t>
            </a:r>
            <a:endParaRPr lang="en-US" sz="2200" dirty="0"/>
          </a:p>
        </p:txBody>
      </p:sp>
      <p:pic>
        <p:nvPicPr>
          <p:cNvPr id="3" name="Image 0" descr="preencoded.png"/>
          <p:cNvPicPr>
            <a:picLocks noChangeAspect="1"/>
          </p:cNvPicPr>
          <p:nvPr/>
        </p:nvPicPr>
        <p:blipFill>
          <a:blip r:embed="rId3"/>
          <a:stretch>
            <a:fillRect/>
          </a:stretch>
        </p:blipFill>
        <p:spPr>
          <a:xfrm>
            <a:off x="499705" y="1035963"/>
            <a:ext cx="8781336" cy="680013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82241" y="614601"/>
            <a:ext cx="5587841" cy="698421"/>
          </a:xfrm>
          <a:prstGeom prst="rect">
            <a:avLst/>
          </a:prstGeom>
          <a:noFill/>
          <a:ln/>
        </p:spPr>
        <p:txBody>
          <a:bodyPr wrap="none" lIns="0" tIns="0" rIns="0" bIns="0" rtlCol="0" anchor="t"/>
          <a:lstStyle/>
          <a:p>
            <a:pPr marL="0" indent="0" algn="l">
              <a:lnSpc>
                <a:spcPts val="5450"/>
              </a:lnSpc>
              <a:buNone/>
            </a:pPr>
            <a:r>
              <a:rPr lang="en-US" sz="4350" dirty="0">
                <a:solidFill>
                  <a:srgbClr val="97B8FF"/>
                </a:solidFill>
                <a:latin typeface="Sora Medium" pitchFamily="34" charset="0"/>
                <a:ea typeface="Sora Medium" pitchFamily="34" charset="-122"/>
                <a:cs typeface="Sora Medium" pitchFamily="34" charset="-120"/>
              </a:rPr>
              <a:t>Result Analysis</a:t>
            </a:r>
            <a:endParaRPr lang="en-US" sz="4350" dirty="0"/>
          </a:p>
        </p:txBody>
      </p:sp>
      <p:sp>
        <p:nvSpPr>
          <p:cNvPr id="3" name="Shape 1"/>
          <p:cNvSpPr/>
          <p:nvPr/>
        </p:nvSpPr>
        <p:spPr>
          <a:xfrm>
            <a:off x="1033582" y="1759982"/>
            <a:ext cx="30480" cy="5854898"/>
          </a:xfrm>
          <a:prstGeom prst="roundRect">
            <a:avLst>
              <a:gd name="adj" fmla="val 109998"/>
            </a:avLst>
          </a:prstGeom>
          <a:solidFill>
            <a:srgbClr val="3F3F44"/>
          </a:solidFill>
          <a:ln/>
        </p:spPr>
      </p:sp>
      <p:sp>
        <p:nvSpPr>
          <p:cNvPr id="4" name="Shape 2"/>
          <p:cNvSpPr/>
          <p:nvPr/>
        </p:nvSpPr>
        <p:spPr>
          <a:xfrm>
            <a:off x="1254502" y="2247424"/>
            <a:ext cx="670441" cy="30480"/>
          </a:xfrm>
          <a:prstGeom prst="roundRect">
            <a:avLst>
              <a:gd name="adj" fmla="val 109998"/>
            </a:avLst>
          </a:prstGeom>
          <a:solidFill>
            <a:srgbClr val="3F3F44"/>
          </a:solidFill>
          <a:ln/>
        </p:spPr>
      </p:sp>
      <p:sp>
        <p:nvSpPr>
          <p:cNvPr id="5" name="Shape 3"/>
          <p:cNvSpPr/>
          <p:nvPr/>
        </p:nvSpPr>
        <p:spPr>
          <a:xfrm>
            <a:off x="782181" y="2011323"/>
            <a:ext cx="502801" cy="502801"/>
          </a:xfrm>
          <a:prstGeom prst="roundRect">
            <a:avLst>
              <a:gd name="adj" fmla="val 6668"/>
            </a:avLst>
          </a:prstGeom>
          <a:solidFill>
            <a:srgbClr val="26262B"/>
          </a:solidFill>
          <a:ln/>
        </p:spPr>
      </p:sp>
      <p:sp>
        <p:nvSpPr>
          <p:cNvPr id="6" name="Text 4"/>
          <p:cNvSpPr/>
          <p:nvPr/>
        </p:nvSpPr>
        <p:spPr>
          <a:xfrm>
            <a:off x="865942" y="2053173"/>
            <a:ext cx="335161" cy="418981"/>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1</a:t>
            </a:r>
            <a:endParaRPr lang="en-US" sz="2600" dirty="0"/>
          </a:p>
        </p:txBody>
      </p:sp>
      <p:sp>
        <p:nvSpPr>
          <p:cNvPr id="7" name="Text 5"/>
          <p:cNvSpPr/>
          <p:nvPr/>
        </p:nvSpPr>
        <p:spPr>
          <a:xfrm>
            <a:off x="2151221" y="1983462"/>
            <a:ext cx="11696938" cy="1430179"/>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The project demonstration bridges theory and practice by showcasing the real-world effectiveness of a deep learning-based system for sclerosis detection. It highlights key features such as MRI scan input, lesion detection using a trained Fully Convolutional Network (FCN), binary mask generation, and lesion visualization through image overlay. A standout feature is the automated PDF report generation, which enhances clinical utility.</a:t>
            </a:r>
            <a:endParaRPr lang="en-US" sz="1750" dirty="0"/>
          </a:p>
        </p:txBody>
      </p:sp>
      <p:sp>
        <p:nvSpPr>
          <p:cNvPr id="8" name="Shape 6"/>
          <p:cNvSpPr/>
          <p:nvPr/>
        </p:nvSpPr>
        <p:spPr>
          <a:xfrm>
            <a:off x="1254502" y="4348043"/>
            <a:ext cx="670441" cy="30480"/>
          </a:xfrm>
          <a:prstGeom prst="roundRect">
            <a:avLst>
              <a:gd name="adj" fmla="val 109998"/>
            </a:avLst>
          </a:prstGeom>
          <a:solidFill>
            <a:srgbClr val="3F3F44"/>
          </a:solidFill>
          <a:ln/>
        </p:spPr>
      </p:sp>
      <p:sp>
        <p:nvSpPr>
          <p:cNvPr id="9" name="Shape 7"/>
          <p:cNvSpPr/>
          <p:nvPr/>
        </p:nvSpPr>
        <p:spPr>
          <a:xfrm>
            <a:off x="782181" y="4111943"/>
            <a:ext cx="502801" cy="502801"/>
          </a:xfrm>
          <a:prstGeom prst="roundRect">
            <a:avLst>
              <a:gd name="adj" fmla="val 6668"/>
            </a:avLst>
          </a:prstGeom>
          <a:solidFill>
            <a:srgbClr val="26262B"/>
          </a:solidFill>
          <a:ln/>
        </p:spPr>
      </p:sp>
      <p:sp>
        <p:nvSpPr>
          <p:cNvPr id="10" name="Text 8"/>
          <p:cNvSpPr/>
          <p:nvPr/>
        </p:nvSpPr>
        <p:spPr>
          <a:xfrm>
            <a:off x="865942" y="4153793"/>
            <a:ext cx="335161" cy="418981"/>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2</a:t>
            </a:r>
            <a:endParaRPr lang="en-US" sz="2600" dirty="0"/>
          </a:p>
        </p:txBody>
      </p:sp>
      <p:sp>
        <p:nvSpPr>
          <p:cNvPr id="11" name="Text 9"/>
          <p:cNvSpPr/>
          <p:nvPr/>
        </p:nvSpPr>
        <p:spPr>
          <a:xfrm>
            <a:off x="2151221" y="4084082"/>
            <a:ext cx="11696938" cy="1072634"/>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The system preprocesses MRI scans, runs them through an FCN trained over 100 epochs, and highlights predicted lesions in red using OpenCV. It then analyzes lesions to determine count, area, and severity, categorizing them into four levels: Low, Moderate, High, and Severe.</a:t>
            </a:r>
            <a:endParaRPr lang="en-US" sz="1750" dirty="0"/>
          </a:p>
        </p:txBody>
      </p:sp>
      <p:sp>
        <p:nvSpPr>
          <p:cNvPr id="12" name="Text 10"/>
          <p:cNvSpPr/>
          <p:nvPr/>
        </p:nvSpPr>
        <p:spPr>
          <a:xfrm>
            <a:off x="2151221" y="5290780"/>
            <a:ext cx="11696938" cy="357545"/>
          </a:xfrm>
          <a:prstGeom prst="rect">
            <a:avLst/>
          </a:prstGeom>
          <a:noFill/>
          <a:ln/>
        </p:spPr>
        <p:txBody>
          <a:bodyPr wrap="none" lIns="0" tIns="0" rIns="0" bIns="0" rtlCol="0" anchor="t"/>
          <a:lstStyle/>
          <a:p>
            <a:pPr marL="0" indent="0" algn="l">
              <a:lnSpc>
                <a:spcPts val="2800"/>
              </a:lnSpc>
              <a:buNone/>
            </a:pPr>
            <a:endParaRPr lang="en-US" sz="1750" dirty="0"/>
          </a:p>
        </p:txBody>
      </p:sp>
      <p:sp>
        <p:nvSpPr>
          <p:cNvPr id="13" name="Shape 11"/>
          <p:cNvSpPr/>
          <p:nvPr/>
        </p:nvSpPr>
        <p:spPr>
          <a:xfrm>
            <a:off x="1254502" y="6582728"/>
            <a:ext cx="670441" cy="30480"/>
          </a:xfrm>
          <a:prstGeom prst="roundRect">
            <a:avLst>
              <a:gd name="adj" fmla="val 109998"/>
            </a:avLst>
          </a:prstGeom>
          <a:solidFill>
            <a:srgbClr val="3F3F44"/>
          </a:solidFill>
          <a:ln/>
        </p:spPr>
      </p:sp>
      <p:sp>
        <p:nvSpPr>
          <p:cNvPr id="14" name="Shape 12"/>
          <p:cNvSpPr/>
          <p:nvPr/>
        </p:nvSpPr>
        <p:spPr>
          <a:xfrm>
            <a:off x="782181" y="6346627"/>
            <a:ext cx="502801" cy="502801"/>
          </a:xfrm>
          <a:prstGeom prst="roundRect">
            <a:avLst>
              <a:gd name="adj" fmla="val 6668"/>
            </a:avLst>
          </a:prstGeom>
          <a:solidFill>
            <a:srgbClr val="26262B"/>
          </a:solidFill>
          <a:ln/>
        </p:spPr>
      </p:sp>
      <p:sp>
        <p:nvSpPr>
          <p:cNvPr id="15" name="Text 13"/>
          <p:cNvSpPr/>
          <p:nvPr/>
        </p:nvSpPr>
        <p:spPr>
          <a:xfrm>
            <a:off x="865942" y="6388477"/>
            <a:ext cx="335161" cy="418981"/>
          </a:xfrm>
          <a:prstGeom prst="rect">
            <a:avLst/>
          </a:prstGeom>
          <a:noFill/>
          <a:ln/>
        </p:spPr>
        <p:txBody>
          <a:bodyPr wrap="none" lIns="0" tIns="0" rIns="0" bIns="0" rtlCol="0" anchor="t"/>
          <a:lstStyle/>
          <a:p>
            <a:pPr marL="0" indent="0" algn="ctr">
              <a:lnSpc>
                <a:spcPts val="2600"/>
              </a:lnSpc>
              <a:buNone/>
            </a:pPr>
            <a:r>
              <a:rPr lang="en-US" sz="2600" dirty="0">
                <a:solidFill>
                  <a:srgbClr val="E0D6DE"/>
                </a:solidFill>
                <a:latin typeface="Sora Medium" pitchFamily="34" charset="0"/>
                <a:ea typeface="Sora Medium" pitchFamily="34" charset="-122"/>
                <a:cs typeface="Sora Medium" pitchFamily="34" charset="-120"/>
              </a:rPr>
              <a:t>3</a:t>
            </a:r>
            <a:endParaRPr lang="en-US" sz="2600" dirty="0"/>
          </a:p>
        </p:txBody>
      </p:sp>
      <p:sp>
        <p:nvSpPr>
          <p:cNvPr id="16" name="Text 14"/>
          <p:cNvSpPr/>
          <p:nvPr/>
        </p:nvSpPr>
        <p:spPr>
          <a:xfrm>
            <a:off x="2151221" y="6318766"/>
            <a:ext cx="11696938" cy="1072634"/>
          </a:xfrm>
          <a:prstGeom prst="rect">
            <a:avLst/>
          </a:prstGeom>
          <a:noFill/>
          <a:ln/>
        </p:spPr>
        <p:txBody>
          <a:bodyPr wrap="square" lIns="0" tIns="0" rIns="0" bIns="0" rtlCol="0" anchor="t"/>
          <a:lstStyle/>
          <a:p>
            <a:pPr marL="0" indent="0" algn="l">
              <a:lnSpc>
                <a:spcPts val="2800"/>
              </a:lnSpc>
              <a:buNone/>
            </a:pPr>
            <a:r>
              <a:rPr lang="en-US" sz="1750" dirty="0">
                <a:solidFill>
                  <a:srgbClr val="E0D6DE"/>
                </a:solidFill>
                <a:latin typeface="Noto Sans TC" pitchFamily="34" charset="0"/>
                <a:ea typeface="Noto Sans TC" pitchFamily="34" charset="-122"/>
                <a:cs typeface="Noto Sans TC" pitchFamily="34" charset="-120"/>
              </a:rPr>
              <a:t>All findings—including patient details, lesion metrics, severity classification, and annotated images—are compiled into a structured PDF report. This report supports clinicians with quick, clear, and actionable insights for accurate and timely diagnosis.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39127" y="519708"/>
            <a:ext cx="9687997" cy="570667"/>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Contribution of individual Team members</a:t>
            </a:r>
            <a:endParaRPr lang="en-US" sz="3550" dirty="0"/>
          </a:p>
        </p:txBody>
      </p:sp>
      <p:sp>
        <p:nvSpPr>
          <p:cNvPr id="3" name="Text 1"/>
          <p:cNvSpPr/>
          <p:nvPr/>
        </p:nvSpPr>
        <p:spPr>
          <a:xfrm>
            <a:off x="639127" y="1455539"/>
            <a:ext cx="13352145" cy="1753076"/>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Aditya Raj Prasad (21BCT0108)
 As part of this project, I contributed to framing the problem statement, defining the research objectives, and identifying the research gap during the initial phases. I was responsible for designing the system architecture diagrams, including both the Data Flow Diagram and the Class Diagram, which clearly visualized the structure and workflow of our proposed solution. Additionally, I played an active role in drafting the IEEE journal and conference abstracts, helping articulate the core methodology and key experimental outcomes of our work. I also created the project presentation and poster, and contributed to the final documentation and project demonstration.</a:t>
            </a:r>
            <a:endParaRPr lang="en-US" sz="1400" dirty="0"/>
          </a:p>
        </p:txBody>
      </p:sp>
      <p:sp>
        <p:nvSpPr>
          <p:cNvPr id="4" name="Text 2"/>
          <p:cNvSpPr/>
          <p:nvPr/>
        </p:nvSpPr>
        <p:spPr>
          <a:xfrm>
            <a:off x="639127" y="3413998"/>
            <a:ext cx="13352145" cy="1753076"/>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Vedant Sharma (21BCT0163) 
In this project, I led the design and implementation of the deep learning model using Fully Convolutional Networks (FCNs), focusing on accurate sclerosis lesion detection and segmentation from MRI data. I developed the visualization module using OpenCV, which allowed us to overlay detected lesion areas on MRI scans and enhance interpretability. I was also responsible for evaluating the model’s performance using metrics such as Dice Similarity Coefficient (DSC), Precision, Recall, and AUC, ensuring the system’s effectiveness across different test cases. Additionally, I contributed to report writing and research paper development, documenting our methodology and findings.</a:t>
            </a:r>
            <a:endParaRPr lang="en-US" sz="1400" dirty="0"/>
          </a:p>
        </p:txBody>
      </p:sp>
      <p:sp>
        <p:nvSpPr>
          <p:cNvPr id="5" name="Text 3"/>
          <p:cNvSpPr/>
          <p:nvPr/>
        </p:nvSpPr>
        <p:spPr>
          <a:xfrm>
            <a:off x="639127" y="5372457"/>
            <a:ext cx="13352145" cy="2337435"/>
          </a:xfrm>
          <a:prstGeom prst="rect">
            <a:avLst/>
          </a:prstGeom>
          <a:noFill/>
          <a:ln/>
        </p:spPr>
        <p:txBody>
          <a:bodyPr wrap="square" lIns="0" tIns="0" rIns="0" bIns="0" rtlCol="0" anchor="t"/>
          <a:lstStyle/>
          <a:p>
            <a:pPr marL="0" indent="0" algn="l">
              <a:lnSpc>
                <a:spcPts val="2300"/>
              </a:lnSpc>
              <a:buNone/>
            </a:pPr>
            <a:r>
              <a:rPr lang="en-US" sz="1400" dirty="0">
                <a:solidFill>
                  <a:srgbClr val="E0D6DE"/>
                </a:solidFill>
                <a:latin typeface="Noto Sans TC" pitchFamily="34" charset="0"/>
                <a:ea typeface="Noto Sans TC" pitchFamily="34" charset="-122"/>
                <a:cs typeface="Noto Sans TC" pitchFamily="34" charset="-120"/>
              </a:rPr>
              <a:t>Atharva Prashant Khadse (21BDS0096)
 My primary contribution to the project involved hyperparameter tuning, where I focused on improving the model's accuracy and generalization by experimenting with various configurations such as learning rates, dropout strategies, and regularization techniques. I was also responsible for dataset curation, which included acquiring both publicly available MRI datasets and anonymized clinical data, and ensuring high image quality through preprocessing and normalization. Additionally, I implemented a range of data augmentation techniques—including image rotation, flipping, and noise addition—to enrich the dataset and enhance the model’s robustness. Beyond the technical aspects, I contributed significantly to the project report, assisted with technical documentation and result analysis, and co-authored the research paper summarizing our findings and methodology.
</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171932"/>
            <a:ext cx="11423571" cy="566976"/>
          </a:xfrm>
          <a:prstGeom prst="rect">
            <a:avLst/>
          </a:prstGeom>
          <a:noFill/>
          <a:ln/>
        </p:spPr>
        <p:txBody>
          <a:bodyPr wrap="non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Impact of the project on society and environment</a:t>
            </a:r>
            <a:endParaRPr lang="en-US" sz="3550" dirty="0"/>
          </a:p>
        </p:txBody>
      </p:sp>
      <p:sp>
        <p:nvSpPr>
          <p:cNvPr id="3" name="Text 1"/>
          <p:cNvSpPr/>
          <p:nvPr/>
        </p:nvSpPr>
        <p:spPr>
          <a:xfrm>
            <a:off x="793790" y="2192536"/>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proposed deep learning-based system for sclerosis detection has significant societal and environmental impact. By enabling early and accurate identification of sclerosis through automated MRI analysis, it enhances diagnostic efficiency and supports timely medical intervention. This can lead to improved patient outcomes, reduced disease progression, and a better quality of life for individuals affected by neurological conditions.</a:t>
            </a:r>
            <a:endParaRPr lang="en-US" sz="1750" dirty="0"/>
          </a:p>
        </p:txBody>
      </p:sp>
      <p:sp>
        <p:nvSpPr>
          <p:cNvPr id="4" name="Text 2"/>
          <p:cNvSpPr/>
          <p:nvPr/>
        </p:nvSpPr>
        <p:spPr>
          <a:xfrm>
            <a:off x="793790" y="3899297"/>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From a societal perspective, the system reduces the workload on radiologists and healthcare professionals, especially in regions with limited access to specialists. It democratizes advanced medical diagnostics by making them more accessible, consistent, and scalable. The automated report generation feature also helps bridge the gap between medical imaging and clinical decision-making, empowering both doctors and patients with clear and structured information.</a:t>
            </a:r>
            <a:endParaRPr lang="en-US" sz="1750" dirty="0"/>
          </a:p>
        </p:txBody>
      </p:sp>
      <p:sp>
        <p:nvSpPr>
          <p:cNvPr id="5" name="Text 3"/>
          <p:cNvSpPr/>
          <p:nvPr/>
        </p:nvSpPr>
        <p:spPr>
          <a:xfrm>
            <a:off x="793790" y="560605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Environmentally, the digital nature of this system minimizes the reliance on paper-based diagnostics and reduces the need for repeated imaging procedures, thereby saving resources and lowering the carbon footprint associated with hospital operations. By promoting efficient use of medical imaging infrastructure, the project contributes to more sustainable healthcare practices.</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582335" y="458748"/>
            <a:ext cx="4159568" cy="519946"/>
          </a:xfrm>
          <a:prstGeom prst="rect">
            <a:avLst/>
          </a:prstGeom>
          <a:noFill/>
          <a:ln/>
        </p:spPr>
        <p:txBody>
          <a:bodyPr wrap="none" lIns="0" tIns="0" rIns="0" bIns="0" rtlCol="0" anchor="t"/>
          <a:lstStyle/>
          <a:p>
            <a:pPr marL="0" indent="0" algn="l">
              <a:lnSpc>
                <a:spcPts val="4050"/>
              </a:lnSpc>
              <a:buNone/>
            </a:pPr>
            <a:r>
              <a:rPr lang="en-US" sz="3250" dirty="0">
                <a:solidFill>
                  <a:srgbClr val="97B8FF"/>
                </a:solidFill>
                <a:latin typeface="Sora Medium" pitchFamily="34" charset="0"/>
                <a:ea typeface="Sora Medium" pitchFamily="34" charset="-122"/>
                <a:cs typeface="Sora Medium" pitchFamily="34" charset="-120"/>
              </a:rPr>
              <a:t>Reference</a:t>
            </a:r>
            <a:endParaRPr lang="en-US" sz="3250" dirty="0"/>
          </a:p>
        </p:txBody>
      </p:sp>
      <p:sp>
        <p:nvSpPr>
          <p:cNvPr id="3" name="Text 1"/>
          <p:cNvSpPr/>
          <p:nvPr/>
        </p:nvSpPr>
        <p:spPr>
          <a:xfrm>
            <a:off x="582335" y="1377910"/>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4" name="Text 2"/>
          <p:cNvSpPr/>
          <p:nvPr/>
        </p:nvSpPr>
        <p:spPr>
          <a:xfrm>
            <a:off x="582335" y="1740456"/>
            <a:ext cx="6528554" cy="851535"/>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"Multiple Sclerosis Lesion Segmentation: A Survey of Supervised CNN-Based Methods"</a:t>
            </a:r>
            <a:r>
              <a:rPr lang="en-US" sz="1300" dirty="0">
                <a:solidFill>
                  <a:srgbClr val="E0D6DE"/>
                </a:solidFill>
                <a:latin typeface="Noto Sans TC" pitchFamily="34" charset="0"/>
                <a:ea typeface="Noto Sans TC" pitchFamily="34" charset="-122"/>
                <a:cs typeface="Noto Sans TC" pitchFamily="34" charset="-120"/>
              </a:rPr>
              <a:t>Huahong Zhang, Ipek Oguz
(2020)The paper surveys supervised CNN-based methods for MS lesion segmentation, analyzing their strengths and weaknesses.</a:t>
            </a:r>
            <a:endParaRPr lang="en-US" sz="1300" dirty="0"/>
          </a:p>
        </p:txBody>
      </p:sp>
      <p:sp>
        <p:nvSpPr>
          <p:cNvPr id="5" name="Text 3"/>
          <p:cNvSpPr/>
          <p:nvPr/>
        </p:nvSpPr>
        <p:spPr>
          <a:xfrm>
            <a:off x="582335" y="2741652"/>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6" name="Text 4"/>
          <p:cNvSpPr/>
          <p:nvPr/>
        </p:nvSpPr>
        <p:spPr>
          <a:xfrm>
            <a:off x="582335" y="3104198"/>
            <a:ext cx="6528554" cy="638651"/>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"Deep Learning-Based Automated Detection of Multiple Sclerosis Lesions in MRI"</a:t>
            </a:r>
            <a:r>
              <a:rPr lang="en-US" sz="1300" dirty="0">
                <a:solidFill>
                  <a:srgbClr val="E0D6DE"/>
                </a:solidFill>
                <a:latin typeface="Noto Sans TC" pitchFamily="34" charset="0"/>
                <a:ea typeface="Noto Sans TC" pitchFamily="34" charset="-122"/>
                <a:cs typeface="Noto Sans TC" pitchFamily="34" charset="-120"/>
              </a:rPr>
              <a:t>( 2021)This study presents an automated DL approach for detecting MS lesions in MRI scans, aiming to improve diagnostic efficiency.</a:t>
            </a:r>
            <a:endParaRPr lang="en-US" sz="1300" dirty="0"/>
          </a:p>
        </p:txBody>
      </p:sp>
      <p:sp>
        <p:nvSpPr>
          <p:cNvPr id="7" name="Text 5"/>
          <p:cNvSpPr/>
          <p:nvPr/>
        </p:nvSpPr>
        <p:spPr>
          <a:xfrm>
            <a:off x="582335" y="3892510"/>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8" name="Text 6"/>
          <p:cNvSpPr/>
          <p:nvPr/>
        </p:nvSpPr>
        <p:spPr>
          <a:xfrm>
            <a:off x="582335" y="4255056"/>
            <a:ext cx="6528554" cy="638651"/>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"Multiple Sclerosis Diagnosis Using Machine Learning and Deep Learning: Challenges and Opportunities"</a:t>
            </a:r>
            <a:r>
              <a:rPr lang="en-US" sz="1300" dirty="0">
                <a:solidFill>
                  <a:srgbClr val="E0D6DE"/>
                </a:solidFill>
                <a:latin typeface="Noto Sans TC" pitchFamily="34" charset="0"/>
                <a:ea typeface="Noto Sans TC" pitchFamily="34" charset="-122"/>
                <a:cs typeface="Noto Sans TC" pitchFamily="34" charset="-120"/>
              </a:rPr>
              <a:t> This paper discusses the use of machine learning and deep learning methods in diagnosing multiple sclerosis through MRI, highlighting the challenges and opportunities in this field. </a:t>
            </a:r>
            <a:endParaRPr lang="en-US" sz="1300" dirty="0"/>
          </a:p>
        </p:txBody>
      </p:sp>
      <p:sp>
        <p:nvSpPr>
          <p:cNvPr id="9" name="Text 7"/>
          <p:cNvSpPr/>
          <p:nvPr/>
        </p:nvSpPr>
        <p:spPr>
          <a:xfrm>
            <a:off x="582335" y="5043368"/>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0" name="Text 8"/>
          <p:cNvSpPr/>
          <p:nvPr/>
        </p:nvSpPr>
        <p:spPr>
          <a:xfrm>
            <a:off x="582335" y="5405914"/>
            <a:ext cx="6528554" cy="638651"/>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"Multiple Sclerosis Cortical Lesion Detection with Deep Learning at Ultra-High-Field MRI"</a:t>
            </a:r>
            <a:r>
              <a:rPr lang="en-US" sz="1300" dirty="0">
                <a:solidFill>
                  <a:srgbClr val="E0D6DE"/>
                </a:solidFill>
                <a:latin typeface="Noto Sans TC" pitchFamily="34" charset="0"/>
                <a:ea typeface="Noto Sans TC" pitchFamily="34" charset="-122"/>
                <a:cs typeface="Noto Sans TC" pitchFamily="34" charset="-120"/>
              </a:rPr>
              <a:t>Francesco La Rosa, Erin S. Beck, Josefina Maranzano, et al.The study presents a deep learning approach for detecting cortical lesions in multiple sclerosis patients using ultra-high-field MRI data. </a:t>
            </a:r>
            <a:endParaRPr lang="en-US" sz="1300" dirty="0"/>
          </a:p>
        </p:txBody>
      </p:sp>
      <p:sp>
        <p:nvSpPr>
          <p:cNvPr id="11" name="Text 9"/>
          <p:cNvSpPr/>
          <p:nvPr/>
        </p:nvSpPr>
        <p:spPr>
          <a:xfrm>
            <a:off x="582335" y="6194227"/>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2" name="Text 10"/>
          <p:cNvSpPr/>
          <p:nvPr/>
        </p:nvSpPr>
        <p:spPr>
          <a:xfrm>
            <a:off x="582335" y="6556772"/>
            <a:ext cx="6528554"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3" name="Text 11"/>
          <p:cNvSpPr/>
          <p:nvPr/>
        </p:nvSpPr>
        <p:spPr>
          <a:xfrm>
            <a:off x="7524274" y="1377910"/>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4" name="Text 12"/>
          <p:cNvSpPr/>
          <p:nvPr/>
        </p:nvSpPr>
        <p:spPr>
          <a:xfrm>
            <a:off x="7524274" y="1740456"/>
            <a:ext cx="6531293" cy="10644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"Deep Learning Approaches for Multiple Sclerosis Detection in MRI Images"</a:t>
            </a:r>
            <a:r>
              <a:rPr lang="en-US" sz="1300" dirty="0">
                <a:solidFill>
                  <a:srgbClr val="E0D6DE"/>
                </a:solidFill>
                <a:latin typeface="Noto Sans TC" pitchFamily="34" charset="0"/>
                <a:ea typeface="Noto Sans TC" pitchFamily="34" charset="-122"/>
                <a:cs typeface="Noto Sans TC" pitchFamily="34" charset="-120"/>
              </a:rPr>
              <a:t>
(2021)This study explores the use of deep learning models to automate MS lesion detection in MRI images, utilizing four convolutional neural network architectures—AlexNet, VGG16 pre-trained on ImageNet, ResNet-10, and DenseNet-121—with modifications to optimize performance for medical imaging tasks.​</a:t>
            </a:r>
            <a:endParaRPr lang="en-US" sz="1300" dirty="0"/>
          </a:p>
        </p:txBody>
      </p:sp>
      <p:sp>
        <p:nvSpPr>
          <p:cNvPr id="15" name="Text 13"/>
          <p:cNvSpPr/>
          <p:nvPr/>
        </p:nvSpPr>
        <p:spPr>
          <a:xfrm>
            <a:off x="7524274" y="2954536"/>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6" name="Text 14"/>
          <p:cNvSpPr/>
          <p:nvPr/>
        </p:nvSpPr>
        <p:spPr>
          <a:xfrm>
            <a:off x="7524274" y="3317081"/>
            <a:ext cx="6531293" cy="638651"/>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"Detection of Multiple Sclerosis using Deep Learning"</a:t>
            </a:r>
            <a:r>
              <a:rPr lang="en-US" sz="1300" dirty="0">
                <a:solidFill>
                  <a:srgbClr val="E0D6DE"/>
                </a:solidFill>
                <a:latin typeface="Noto Sans TC" pitchFamily="34" charset="0"/>
                <a:ea typeface="Noto Sans TC" pitchFamily="34" charset="-122"/>
                <a:cs typeface="Noto Sans TC" pitchFamily="34" charset="-120"/>
              </a:rPr>
              <a:t>(2021)This study proposes efficient multiple sclerosis detection techniques to improve the performance of detecting white matter lesions in 3D magnetic resonance images (MRIs) of patients with multiple sclerosis.</a:t>
            </a:r>
            <a:endParaRPr lang="en-US" sz="1300" dirty="0"/>
          </a:p>
        </p:txBody>
      </p:sp>
      <p:sp>
        <p:nvSpPr>
          <p:cNvPr id="17" name="Text 15"/>
          <p:cNvSpPr/>
          <p:nvPr/>
        </p:nvSpPr>
        <p:spPr>
          <a:xfrm>
            <a:off x="7524274" y="4105394"/>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18" name="Text 16"/>
          <p:cNvSpPr/>
          <p:nvPr/>
        </p:nvSpPr>
        <p:spPr>
          <a:xfrm>
            <a:off x="7524274" y="4467939"/>
            <a:ext cx="6531293" cy="1064419"/>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"Applications of Deep Learning Techniques for Automated Multiple Sclerosis Detection Using Magnetic Resonance Imaging: A Review"</a:t>
            </a:r>
            <a:r>
              <a:rPr lang="en-US" sz="1300" dirty="0">
                <a:solidFill>
                  <a:srgbClr val="E0D6DE"/>
                </a:solidFill>
                <a:latin typeface="Noto Sans TC" pitchFamily="34" charset="0"/>
                <a:ea typeface="Noto Sans TC" pitchFamily="34" charset="-122"/>
                <a:cs typeface="Noto Sans TC" pitchFamily="34" charset="-120"/>
              </a:rPr>
              <a:t>
</a:t>
            </a:r>
            <a:r>
              <a:rPr lang="en-US" sz="1300" i="1" dirty="0">
                <a:solidFill>
                  <a:srgbClr val="E0D6DE"/>
                </a:solidFill>
                <a:latin typeface="Noto Sans TC" pitchFamily="34" charset="0"/>
                <a:ea typeface="Noto Sans TC" pitchFamily="34" charset="-122"/>
                <a:cs typeface="Noto Sans TC" pitchFamily="34" charset="-120"/>
              </a:rPr>
              <a:t>Authors:</a:t>
            </a:r>
            <a:r>
              <a:rPr lang="en-US" sz="1300" dirty="0">
                <a:solidFill>
                  <a:srgbClr val="E0D6DE"/>
                </a:solidFill>
                <a:latin typeface="Noto Sans TC" pitchFamily="34" charset="0"/>
                <a:ea typeface="Noto Sans TC" pitchFamily="34" charset="-122"/>
                <a:cs typeface="Noto Sans TC" pitchFamily="34" charset="-120"/>
              </a:rPr>
              <a:t> Afshin Shoeibi, Marjane Khodatars, Mahboobeh Jafari, et al.( 2021)This review discusses the application of deep learning techniques on MRI data for the diagnosis and monitoring of multiple sclerosis, highlighting various methods and their effectiveness.​</a:t>
            </a:r>
            <a:endParaRPr lang="en-US" sz="1300" dirty="0"/>
          </a:p>
        </p:txBody>
      </p:sp>
      <p:sp>
        <p:nvSpPr>
          <p:cNvPr id="19" name="Text 17"/>
          <p:cNvSpPr/>
          <p:nvPr/>
        </p:nvSpPr>
        <p:spPr>
          <a:xfrm>
            <a:off x="7524274" y="5682020"/>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20" name="Text 18"/>
          <p:cNvSpPr/>
          <p:nvPr/>
        </p:nvSpPr>
        <p:spPr>
          <a:xfrm>
            <a:off x="7524274" y="6044565"/>
            <a:ext cx="6531293" cy="851535"/>
          </a:xfrm>
          <a:prstGeom prst="rect">
            <a:avLst/>
          </a:prstGeom>
          <a:noFill/>
          <a:ln/>
        </p:spPr>
        <p:txBody>
          <a:bodyPr wrap="square" lIns="0" tIns="0" rIns="0" bIns="0" rtlCol="0" anchor="t"/>
          <a:lstStyle/>
          <a:p>
            <a:pPr marL="342900" indent="-342900" algn="l">
              <a:lnSpc>
                <a:spcPts val="2050"/>
              </a:lnSpc>
              <a:buSzPct val="100000"/>
              <a:buChar char="•"/>
            </a:pPr>
            <a:r>
              <a:rPr lang="en-US" sz="1300" b="1" dirty="0">
                <a:solidFill>
                  <a:srgbClr val="E0D6DE"/>
                </a:solidFill>
                <a:latin typeface="Noto Sans TC" pitchFamily="34" charset="0"/>
                <a:ea typeface="Noto Sans TC" pitchFamily="34" charset="-122"/>
                <a:cs typeface="Noto Sans TC" pitchFamily="34" charset="-120"/>
              </a:rPr>
              <a:t>"4D Deep Learning for Multiple Sclerosis Lesion Activity Segmentation"</a:t>
            </a:r>
            <a:r>
              <a:rPr lang="en-US" sz="1300" dirty="0">
                <a:solidFill>
                  <a:srgbClr val="E0D6DE"/>
                </a:solidFill>
                <a:latin typeface="Noto Sans TC" pitchFamily="34" charset="0"/>
                <a:ea typeface="Noto Sans TC" pitchFamily="34" charset="-122"/>
                <a:cs typeface="Noto Sans TC" pitchFamily="34" charset="-120"/>
              </a:rPr>
              <a:t>
</a:t>
            </a:r>
            <a:r>
              <a:rPr lang="en-US" sz="1300" i="1" dirty="0">
                <a:solidFill>
                  <a:srgbClr val="E0D6DE"/>
                </a:solidFill>
                <a:latin typeface="Noto Sans TC" pitchFamily="34" charset="0"/>
                <a:ea typeface="Noto Sans TC" pitchFamily="34" charset="-122"/>
                <a:cs typeface="Noto Sans TC" pitchFamily="34" charset="-120"/>
              </a:rPr>
              <a:t>Authors:</a:t>
            </a:r>
            <a:r>
              <a:rPr lang="en-US" sz="1300" dirty="0">
                <a:solidFill>
                  <a:srgbClr val="E0D6DE"/>
                </a:solidFill>
                <a:latin typeface="Noto Sans TC" pitchFamily="34" charset="0"/>
                <a:ea typeface="Noto Sans TC" pitchFamily="34" charset="-122"/>
                <a:cs typeface="Noto Sans TC" pitchFamily="34" charset="-120"/>
              </a:rPr>
              <a:t> Nils Gessert, Marcel Bengs, Julia Krüger, et al.
( 2020) The study investigates a recurrent multi-encoder-decoder architecture for processing 4D data to improve performance in multiple sclerosis lesion activity segmentation.​</a:t>
            </a:r>
            <a:endParaRPr lang="en-US" sz="1300" dirty="0"/>
          </a:p>
        </p:txBody>
      </p:sp>
      <p:sp>
        <p:nvSpPr>
          <p:cNvPr id="21" name="Text 19"/>
          <p:cNvSpPr/>
          <p:nvPr/>
        </p:nvSpPr>
        <p:spPr>
          <a:xfrm>
            <a:off x="7524274" y="7045762"/>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
        <p:nvSpPr>
          <p:cNvPr id="22" name="Text 20"/>
          <p:cNvSpPr/>
          <p:nvPr/>
        </p:nvSpPr>
        <p:spPr>
          <a:xfrm>
            <a:off x="7524274" y="7408307"/>
            <a:ext cx="6531293" cy="212884"/>
          </a:xfrm>
          <a:prstGeom prst="rect">
            <a:avLst/>
          </a:prstGeom>
          <a:noFill/>
          <a:ln/>
        </p:spPr>
        <p:txBody>
          <a:bodyPr wrap="none" lIns="0" tIns="0" rIns="0" bIns="0" rtlCol="0" anchor="t"/>
          <a:lstStyle/>
          <a:p>
            <a:pPr marL="0" indent="0" algn="l">
              <a:lnSpc>
                <a:spcPts val="1650"/>
              </a:lnSpc>
              <a:buNone/>
            </a:pP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27948" y="759023"/>
            <a:ext cx="6332101"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3" name="Text 1"/>
          <p:cNvSpPr/>
          <p:nvPr/>
        </p:nvSpPr>
        <p:spPr>
          <a:xfrm>
            <a:off x="727948" y="1212413"/>
            <a:ext cx="6332101"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4" name="Text 2"/>
          <p:cNvSpPr/>
          <p:nvPr/>
        </p:nvSpPr>
        <p:spPr>
          <a:xfrm>
            <a:off x="727948" y="1665803"/>
            <a:ext cx="6332101" cy="1064895"/>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"An Explainable AI Model in the Assessment of Multiple Sclerosis Using Clinical Data and Brain MRI Lesion Texture Features"</a:t>
            </a:r>
            <a:r>
              <a:rPr lang="en-US" sz="1600" dirty="0">
                <a:solidFill>
                  <a:srgbClr val="E0D6DE"/>
                </a:solidFill>
                <a:latin typeface="Noto Sans TC" pitchFamily="34" charset="0"/>
                <a:ea typeface="Noto Sans TC" pitchFamily="34" charset="-122"/>
                <a:cs typeface="Noto Sans TC" pitchFamily="34" charset="-120"/>
              </a:rPr>
              <a:t>The study proposes an explainable artificial intelligence model that integrates clinical data and brain MRI lesion texture features to assess multiple sclerosis. </a:t>
            </a:r>
            <a:endParaRPr lang="en-US" sz="1600" dirty="0"/>
          </a:p>
        </p:txBody>
      </p:sp>
      <p:sp>
        <p:nvSpPr>
          <p:cNvPr id="5" name="Text 3"/>
          <p:cNvSpPr/>
          <p:nvPr/>
        </p:nvSpPr>
        <p:spPr>
          <a:xfrm>
            <a:off x="727948" y="2917865"/>
            <a:ext cx="6332101"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6" name="Text 4"/>
          <p:cNvSpPr/>
          <p:nvPr/>
        </p:nvSpPr>
        <p:spPr>
          <a:xfrm>
            <a:off x="727948" y="3371255"/>
            <a:ext cx="6332101" cy="133111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"Deep Learning-Based Multiple Sclerosis Lesion Segmentation in MRI: A Comparative Study"</a:t>
            </a:r>
            <a:r>
              <a:rPr lang="en-US" sz="1600" dirty="0">
                <a:solidFill>
                  <a:srgbClr val="E0D6DE"/>
                </a:solidFill>
                <a:latin typeface="Noto Sans TC" pitchFamily="34" charset="0"/>
                <a:ea typeface="Noto Sans TC" pitchFamily="34" charset="-122"/>
                <a:cs typeface="Noto Sans TC" pitchFamily="34" charset="-120"/>
              </a:rPr>
              <a:t>
(2020) This study compares various deep learning architectures for the task of multiple sclerosis lesion segmentation in MRI, evaluating their performance and robustness.</a:t>
            </a:r>
            <a:endParaRPr lang="en-US" sz="1600" dirty="0"/>
          </a:p>
        </p:txBody>
      </p:sp>
      <p:sp>
        <p:nvSpPr>
          <p:cNvPr id="7" name="Text 5"/>
          <p:cNvSpPr/>
          <p:nvPr/>
        </p:nvSpPr>
        <p:spPr>
          <a:xfrm>
            <a:off x="727948" y="4889540"/>
            <a:ext cx="6332101"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8" name="Text 6"/>
          <p:cNvSpPr/>
          <p:nvPr/>
        </p:nvSpPr>
        <p:spPr>
          <a:xfrm>
            <a:off x="727948" y="5342930"/>
            <a:ext cx="6332101" cy="133111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"Multiple Sclerosis Diagnosis Using Machine Learning and Deep Learning: A Review"</a:t>
            </a:r>
            <a:r>
              <a:rPr lang="en-US" sz="1600" dirty="0">
                <a:solidFill>
                  <a:srgbClr val="E0D6DE"/>
                </a:solidFill>
                <a:latin typeface="Noto Sans TC" pitchFamily="34" charset="0"/>
                <a:ea typeface="Noto Sans TC" pitchFamily="34" charset="-122"/>
                <a:cs typeface="Noto Sans TC" pitchFamily="34" charset="-120"/>
              </a:rPr>
              <a:t>
(2022)This review discusses various machine learning and deep learning approaches for diagnosing multiple sclerosis, focusing on their application to MRI data.</a:t>
            </a:r>
            <a:endParaRPr lang="en-US" sz="1600" dirty="0"/>
          </a:p>
        </p:txBody>
      </p:sp>
      <p:sp>
        <p:nvSpPr>
          <p:cNvPr id="9" name="Text 7"/>
          <p:cNvSpPr/>
          <p:nvPr/>
        </p:nvSpPr>
        <p:spPr>
          <a:xfrm>
            <a:off x="7575113" y="759023"/>
            <a:ext cx="6334839"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10" name="Text 8"/>
          <p:cNvSpPr/>
          <p:nvPr/>
        </p:nvSpPr>
        <p:spPr>
          <a:xfrm>
            <a:off x="7575113" y="1212413"/>
            <a:ext cx="6334839" cy="1863566"/>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"Uncovering Convolutional Neural Network Decisions for Diagnosing Multiple Sclerosis on Conventional MRI Using Layer-Wise Relevance Propagation"</a:t>
            </a:r>
            <a:r>
              <a:rPr lang="en-US" sz="1600" i="1" dirty="0">
                <a:solidFill>
                  <a:srgbClr val="E0D6DE"/>
                </a:solidFill>
                <a:latin typeface="Noto Sans TC" pitchFamily="34" charset="0"/>
                <a:ea typeface="Noto Sans TC" pitchFamily="34" charset="-122"/>
                <a:cs typeface="Noto Sans TC" pitchFamily="34" charset="-120"/>
              </a:rPr>
              <a:t>Authors:</a:t>
            </a:r>
            <a:r>
              <a:rPr lang="en-US" sz="1600" dirty="0">
                <a:solidFill>
                  <a:srgbClr val="E0D6DE"/>
                </a:solidFill>
                <a:latin typeface="Noto Sans TC" pitchFamily="34" charset="0"/>
                <a:ea typeface="Noto Sans TC" pitchFamily="34" charset="-122"/>
                <a:cs typeface="Noto Sans TC" pitchFamily="34" charset="-120"/>
              </a:rPr>
              <a:t> Fabian Eitel, Emily Soehler, Judith Bellmann-Strobl, et al.(2019) This study presents a transparent deep learning framework relying on convolutional neural networks and layer-wise relevance propagation for diagnosing multiple sclerosis, aiming to uncover relevant image features used for decision-making.​</a:t>
            </a:r>
            <a:endParaRPr lang="en-US" sz="1600" dirty="0"/>
          </a:p>
        </p:txBody>
      </p:sp>
      <p:sp>
        <p:nvSpPr>
          <p:cNvPr id="11" name="Text 9"/>
          <p:cNvSpPr/>
          <p:nvPr/>
        </p:nvSpPr>
        <p:spPr>
          <a:xfrm>
            <a:off x="7575113" y="3263146"/>
            <a:ext cx="6334839"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12" name="Text 10"/>
          <p:cNvSpPr/>
          <p:nvPr/>
        </p:nvSpPr>
        <p:spPr>
          <a:xfrm>
            <a:off x="7575113" y="3716536"/>
            <a:ext cx="6334839" cy="133111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"Deep Learning for Multiple Sclerosis Lesion Detection and Segmentation in MRI: A Review"</a:t>
            </a:r>
            <a:r>
              <a:rPr lang="en-US" sz="1600" dirty="0">
                <a:solidFill>
                  <a:srgbClr val="E0D6DE"/>
                </a:solidFill>
                <a:latin typeface="Noto Sans TC" pitchFamily="34" charset="0"/>
                <a:ea typeface="Noto Sans TC" pitchFamily="34" charset="-122"/>
                <a:cs typeface="Noto Sans TC" pitchFamily="34" charset="-120"/>
              </a:rPr>
              <a:t>
(2020)This review provides an overview of deep learning methods applied to the detection and segmentation of multiple sclerosis lesions in MRI, discussing various architectures and their performance.</a:t>
            </a:r>
            <a:endParaRPr lang="en-US" sz="1600" dirty="0"/>
          </a:p>
        </p:txBody>
      </p:sp>
      <p:sp>
        <p:nvSpPr>
          <p:cNvPr id="13" name="Text 11"/>
          <p:cNvSpPr/>
          <p:nvPr/>
        </p:nvSpPr>
        <p:spPr>
          <a:xfrm>
            <a:off x="7575113" y="5234821"/>
            <a:ext cx="6334839" cy="266224"/>
          </a:xfrm>
          <a:prstGeom prst="rect">
            <a:avLst/>
          </a:prstGeom>
          <a:noFill/>
          <a:ln/>
        </p:spPr>
        <p:txBody>
          <a:bodyPr wrap="none" lIns="0" tIns="0" rIns="0" bIns="0" rtlCol="0" anchor="t"/>
          <a:lstStyle/>
          <a:p>
            <a:pPr marL="0" indent="0" algn="l">
              <a:lnSpc>
                <a:spcPts val="2050"/>
              </a:lnSpc>
              <a:buNone/>
            </a:pPr>
            <a:endParaRPr lang="en-US" sz="1300" dirty="0"/>
          </a:p>
        </p:txBody>
      </p:sp>
      <p:sp>
        <p:nvSpPr>
          <p:cNvPr id="14" name="Text 12"/>
          <p:cNvSpPr/>
          <p:nvPr/>
        </p:nvSpPr>
        <p:spPr>
          <a:xfrm>
            <a:off x="7575113" y="5688211"/>
            <a:ext cx="6334839" cy="1331119"/>
          </a:xfrm>
          <a:prstGeom prst="rect">
            <a:avLst/>
          </a:prstGeom>
          <a:noFill/>
          <a:ln/>
        </p:spPr>
        <p:txBody>
          <a:bodyPr wrap="square" lIns="0" tIns="0" rIns="0" bIns="0" rtlCol="0" anchor="t"/>
          <a:lstStyle/>
          <a:p>
            <a:pPr marL="342900" indent="-342900" algn="l">
              <a:lnSpc>
                <a:spcPts val="2600"/>
              </a:lnSpc>
              <a:buSzPct val="100000"/>
              <a:buChar char="•"/>
            </a:pPr>
            <a:r>
              <a:rPr lang="en-US" sz="1600" b="1" dirty="0">
                <a:solidFill>
                  <a:srgbClr val="E0D6DE"/>
                </a:solidFill>
                <a:latin typeface="Noto Sans TC" pitchFamily="34" charset="0"/>
                <a:ea typeface="Noto Sans TC" pitchFamily="34" charset="-122"/>
                <a:cs typeface="Noto Sans TC" pitchFamily="34" charset="-120"/>
              </a:rPr>
              <a:t>"Automated Detection of Multiple Sclerosis Lesions in MRI Using Deep Learning"</a:t>
            </a:r>
            <a:r>
              <a:rPr lang="en-US" sz="1600" dirty="0">
                <a:solidFill>
                  <a:srgbClr val="E0D6DE"/>
                </a:solidFill>
                <a:latin typeface="Noto Sans TC" pitchFamily="34" charset="0"/>
                <a:ea typeface="Noto Sans TC" pitchFamily="34" charset="-122"/>
                <a:cs typeface="Noto Sans TC" pitchFamily="34" charset="-120"/>
              </a:rPr>
              <a:t>
( 2021) The paper proposes a deep learning-based approach for the automated detection of multiple sclerosis lesions in MRI, utilizing a convolutional neural network trained on annotated datasets.</a:t>
            </a:r>
            <a:endParaRPr lang="en-US" sz="1600" dirty="0"/>
          </a:p>
        </p:txBody>
      </p:sp>
      <p:sp>
        <p:nvSpPr>
          <p:cNvPr id="15" name="Text 13"/>
          <p:cNvSpPr/>
          <p:nvPr/>
        </p:nvSpPr>
        <p:spPr>
          <a:xfrm>
            <a:off x="7575113" y="7206496"/>
            <a:ext cx="6334839" cy="266224"/>
          </a:xfrm>
          <a:prstGeom prst="rect">
            <a:avLst/>
          </a:prstGeom>
          <a:noFill/>
          <a:ln/>
        </p:spPr>
        <p:txBody>
          <a:bodyPr wrap="none" lIns="0" tIns="0" rIns="0" bIns="0" rtlCol="0" anchor="t"/>
          <a:lstStyle/>
          <a:p>
            <a:pPr marL="0" indent="0" algn="l">
              <a:lnSpc>
                <a:spcPts val="2050"/>
              </a:lnSpc>
              <a:buNone/>
            </a:pP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32805" y="418624"/>
            <a:ext cx="3806071" cy="475774"/>
          </a:xfrm>
          <a:prstGeom prst="rect">
            <a:avLst/>
          </a:prstGeom>
          <a:noFill/>
          <a:ln/>
        </p:spPr>
        <p:txBody>
          <a:bodyPr wrap="none" lIns="0" tIns="0" rIns="0" bIns="0" rtlCol="0" anchor="t"/>
          <a:lstStyle/>
          <a:p>
            <a:pPr marL="0" indent="0" algn="l">
              <a:lnSpc>
                <a:spcPts val="3700"/>
              </a:lnSpc>
              <a:buNone/>
            </a:pPr>
            <a:r>
              <a:rPr lang="en-US" sz="2950" dirty="0">
                <a:solidFill>
                  <a:srgbClr val="97B8FF"/>
                </a:solidFill>
                <a:latin typeface="Sora Medium" pitchFamily="34" charset="0"/>
                <a:ea typeface="Sora Medium" pitchFamily="34" charset="-122"/>
                <a:cs typeface="Sora Medium" pitchFamily="34" charset="-120"/>
              </a:rPr>
              <a:t>Literature Review</a:t>
            </a:r>
            <a:endParaRPr lang="en-US" sz="2950" dirty="0"/>
          </a:p>
        </p:txBody>
      </p:sp>
      <p:sp>
        <p:nvSpPr>
          <p:cNvPr id="3" name="Shape 1"/>
          <p:cNvSpPr/>
          <p:nvPr/>
        </p:nvSpPr>
        <p:spPr>
          <a:xfrm>
            <a:off x="532805" y="1198840"/>
            <a:ext cx="13564791" cy="6614279"/>
          </a:xfrm>
          <a:prstGeom prst="roundRect">
            <a:avLst>
              <a:gd name="adj" fmla="val 345"/>
            </a:avLst>
          </a:prstGeom>
          <a:noFill/>
          <a:ln w="7620">
            <a:solidFill>
              <a:srgbClr val="FFFFFF">
                <a:alpha val="24000"/>
              </a:srgbClr>
            </a:solidFill>
            <a:prstDash val="solid"/>
          </a:ln>
        </p:spPr>
      </p:sp>
      <p:sp>
        <p:nvSpPr>
          <p:cNvPr id="4" name="Shape 2"/>
          <p:cNvSpPr/>
          <p:nvPr/>
        </p:nvSpPr>
        <p:spPr>
          <a:xfrm>
            <a:off x="540425" y="1206460"/>
            <a:ext cx="13549551" cy="964882"/>
          </a:xfrm>
          <a:prstGeom prst="rect">
            <a:avLst/>
          </a:prstGeom>
          <a:solidFill>
            <a:srgbClr val="FFFFFF">
              <a:alpha val="4000"/>
            </a:srgbClr>
          </a:solidFill>
          <a:ln/>
        </p:spPr>
      </p:sp>
      <p:sp>
        <p:nvSpPr>
          <p:cNvPr id="5" name="Text 3"/>
          <p:cNvSpPr/>
          <p:nvPr/>
        </p:nvSpPr>
        <p:spPr>
          <a:xfrm>
            <a:off x="692944" y="1305401"/>
            <a:ext cx="1049417"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s.no</a:t>
            </a:r>
            <a:endParaRPr lang="en-US" sz="950" dirty="0"/>
          </a:p>
        </p:txBody>
      </p:sp>
      <p:sp>
        <p:nvSpPr>
          <p:cNvPr id="6" name="Text 4"/>
          <p:cNvSpPr/>
          <p:nvPr/>
        </p:nvSpPr>
        <p:spPr>
          <a:xfrm>
            <a:off x="2054304" y="1305401"/>
            <a:ext cx="3060502"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Paper Title</a:t>
            </a:r>
            <a:endParaRPr lang="en-US" sz="950" dirty="0"/>
          </a:p>
        </p:txBody>
      </p:sp>
      <p:sp>
        <p:nvSpPr>
          <p:cNvPr id="7" name="Text 5"/>
          <p:cNvSpPr/>
          <p:nvPr/>
        </p:nvSpPr>
        <p:spPr>
          <a:xfrm>
            <a:off x="5426750" y="130540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Author(s)</a:t>
            </a:r>
            <a:endParaRPr lang="en-US" sz="950" dirty="0"/>
          </a:p>
        </p:txBody>
      </p:sp>
      <p:sp>
        <p:nvSpPr>
          <p:cNvPr id="8" name="Text 6"/>
          <p:cNvSpPr/>
          <p:nvPr/>
        </p:nvSpPr>
        <p:spPr>
          <a:xfrm>
            <a:off x="6781681" y="130540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Publish year</a:t>
            </a:r>
            <a:endParaRPr lang="en-US" sz="950" dirty="0"/>
          </a:p>
        </p:txBody>
      </p:sp>
      <p:sp>
        <p:nvSpPr>
          <p:cNvPr id="9" name="Text 7"/>
          <p:cNvSpPr/>
          <p:nvPr/>
        </p:nvSpPr>
        <p:spPr>
          <a:xfrm>
            <a:off x="8136612" y="130540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Model Used</a:t>
            </a:r>
            <a:endParaRPr lang="en-US" sz="950" dirty="0"/>
          </a:p>
        </p:txBody>
      </p:sp>
      <p:sp>
        <p:nvSpPr>
          <p:cNvPr id="10" name="Text 8"/>
          <p:cNvSpPr/>
          <p:nvPr/>
        </p:nvSpPr>
        <p:spPr>
          <a:xfrm>
            <a:off x="9491543" y="130540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Deep</a:t>
            </a:r>
            <a:endParaRPr lang="en-US" sz="950" dirty="0"/>
          </a:p>
        </p:txBody>
      </p:sp>
      <p:sp>
        <p:nvSpPr>
          <p:cNvPr id="11" name="Text 9"/>
          <p:cNvSpPr/>
          <p:nvPr/>
        </p:nvSpPr>
        <p:spPr>
          <a:xfrm>
            <a:off x="9491543" y="1591508"/>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Learning</a:t>
            </a:r>
            <a:endParaRPr lang="en-US" sz="950" dirty="0"/>
          </a:p>
        </p:txBody>
      </p:sp>
      <p:sp>
        <p:nvSpPr>
          <p:cNvPr id="12" name="Text 10"/>
          <p:cNvSpPr/>
          <p:nvPr/>
        </p:nvSpPr>
        <p:spPr>
          <a:xfrm>
            <a:off x="9491543" y="1877616"/>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Architecture</a:t>
            </a:r>
            <a:endParaRPr lang="en-US" sz="950" dirty="0"/>
          </a:p>
        </p:txBody>
      </p:sp>
      <p:sp>
        <p:nvSpPr>
          <p:cNvPr id="13" name="Text 11"/>
          <p:cNvSpPr/>
          <p:nvPr/>
        </p:nvSpPr>
        <p:spPr>
          <a:xfrm>
            <a:off x="10846475" y="1305401"/>
            <a:ext cx="1324808"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Summary</a:t>
            </a:r>
            <a:endParaRPr lang="en-US" sz="950" dirty="0"/>
          </a:p>
        </p:txBody>
      </p:sp>
      <p:sp>
        <p:nvSpPr>
          <p:cNvPr id="14" name="Text 12"/>
          <p:cNvSpPr/>
          <p:nvPr/>
        </p:nvSpPr>
        <p:spPr>
          <a:xfrm>
            <a:off x="12483227" y="1305401"/>
            <a:ext cx="1454587" cy="194786"/>
          </a:xfrm>
          <a:prstGeom prst="rect">
            <a:avLst/>
          </a:prstGeom>
          <a:noFill/>
          <a:ln/>
        </p:spPr>
        <p:txBody>
          <a:bodyPr wrap="none" lIns="0" tIns="0" rIns="0" bIns="0" rtlCol="0" anchor="t"/>
          <a:lstStyle/>
          <a:p>
            <a:pPr marL="0" indent="0" algn="l">
              <a:lnSpc>
                <a:spcPts val="1500"/>
              </a:lnSpc>
              <a:buNone/>
            </a:pPr>
            <a:r>
              <a:rPr lang="en-US" sz="950" dirty="0">
                <a:solidFill>
                  <a:srgbClr val="F9D933"/>
                </a:solidFill>
                <a:latin typeface="Noto Sans TC" pitchFamily="34" charset="0"/>
                <a:ea typeface="Noto Sans TC" pitchFamily="34" charset="-122"/>
                <a:cs typeface="Noto Sans TC" pitchFamily="34" charset="-120"/>
              </a:rPr>
              <a:t>Limitation</a:t>
            </a:r>
            <a:endParaRPr lang="en-US" sz="950" dirty="0"/>
          </a:p>
        </p:txBody>
      </p:sp>
      <p:sp>
        <p:nvSpPr>
          <p:cNvPr id="15" name="Shape 13"/>
          <p:cNvSpPr/>
          <p:nvPr/>
        </p:nvSpPr>
        <p:spPr>
          <a:xfrm>
            <a:off x="540425" y="2171343"/>
            <a:ext cx="13549551" cy="1366599"/>
          </a:xfrm>
          <a:prstGeom prst="rect">
            <a:avLst/>
          </a:prstGeom>
          <a:solidFill>
            <a:srgbClr val="000000">
              <a:alpha val="4000"/>
            </a:srgbClr>
          </a:solidFill>
          <a:ln/>
        </p:spPr>
      </p:sp>
      <p:sp>
        <p:nvSpPr>
          <p:cNvPr id="16" name="Text 14"/>
          <p:cNvSpPr/>
          <p:nvPr/>
        </p:nvSpPr>
        <p:spPr>
          <a:xfrm>
            <a:off x="692944" y="2270284"/>
            <a:ext cx="1049417"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1</a:t>
            </a:r>
            <a:endParaRPr lang="en-US" sz="950" dirty="0"/>
          </a:p>
        </p:txBody>
      </p:sp>
      <p:sp>
        <p:nvSpPr>
          <p:cNvPr id="17" name="Text 15"/>
          <p:cNvSpPr/>
          <p:nvPr/>
        </p:nvSpPr>
        <p:spPr>
          <a:xfrm>
            <a:off x="2054304" y="2270284"/>
            <a:ext cx="3060502" cy="389573"/>
          </a:xfrm>
          <a:prstGeom prst="rect">
            <a:avLst/>
          </a:prstGeom>
          <a:noFill/>
          <a:ln/>
        </p:spPr>
        <p:txBody>
          <a:bodyPr wrap="square" lIns="0" tIns="0" rIns="0" bIns="0" rtlCol="0" anchor="t"/>
          <a:lstStyle/>
          <a:p>
            <a:pPr marL="0" indent="0" algn="l">
              <a:lnSpc>
                <a:spcPts val="1500"/>
              </a:lnSpc>
              <a:buNone/>
            </a:pPr>
            <a:r>
              <a:rPr lang="en-US" sz="950" b="1" dirty="0">
                <a:solidFill>
                  <a:srgbClr val="E0D6DE"/>
                </a:solidFill>
                <a:latin typeface="Noto Sans TC" pitchFamily="34" charset="0"/>
                <a:ea typeface="Noto Sans TC" pitchFamily="34" charset="-122"/>
                <a:cs typeface="Noto Sans TC" pitchFamily="34" charset="-120"/>
              </a:rPr>
              <a:t>A Bibliography of Multiple Sclerosis Lesions Detection Methods Using Brain  MRIs</a:t>
            </a:r>
            <a:endParaRPr lang="en-US" sz="950" dirty="0"/>
          </a:p>
        </p:txBody>
      </p:sp>
      <p:sp>
        <p:nvSpPr>
          <p:cNvPr id="18" name="Text 16"/>
          <p:cNvSpPr/>
          <p:nvPr/>
        </p:nvSpPr>
        <p:spPr>
          <a:xfrm>
            <a:off x="2054304" y="2751177"/>
            <a:ext cx="3060502" cy="194786"/>
          </a:xfrm>
          <a:prstGeom prst="rect">
            <a:avLst/>
          </a:prstGeom>
          <a:noFill/>
          <a:ln/>
        </p:spPr>
        <p:txBody>
          <a:bodyPr wrap="none" lIns="0" tIns="0" rIns="0" bIns="0" rtlCol="0" anchor="t"/>
          <a:lstStyle/>
          <a:p>
            <a:pPr marL="0" indent="0" algn="l">
              <a:lnSpc>
                <a:spcPts val="1500"/>
              </a:lnSpc>
              <a:buNone/>
            </a:pPr>
            <a:endParaRPr lang="en-US" sz="950" dirty="0"/>
          </a:p>
        </p:txBody>
      </p:sp>
      <p:sp>
        <p:nvSpPr>
          <p:cNvPr id="19" name="Text 17"/>
          <p:cNvSpPr/>
          <p:nvPr/>
        </p:nvSpPr>
        <p:spPr>
          <a:xfrm>
            <a:off x="5426750" y="2270284"/>
            <a:ext cx="1042988" cy="779145"/>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Atif Shah, Meged S,AI-Shaibani, Moataz, Ahmad ,Reem Bunyan</a:t>
            </a:r>
            <a:endParaRPr lang="en-US" sz="950" dirty="0"/>
          </a:p>
        </p:txBody>
      </p:sp>
      <p:sp>
        <p:nvSpPr>
          <p:cNvPr id="20" name="Text 18"/>
          <p:cNvSpPr/>
          <p:nvPr/>
        </p:nvSpPr>
        <p:spPr>
          <a:xfrm>
            <a:off x="6781681" y="2270284"/>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2023</a:t>
            </a:r>
            <a:endParaRPr lang="en-US" sz="950" dirty="0"/>
          </a:p>
        </p:txBody>
      </p:sp>
      <p:sp>
        <p:nvSpPr>
          <p:cNvPr id="21" name="Text 19"/>
          <p:cNvSpPr/>
          <p:nvPr/>
        </p:nvSpPr>
        <p:spPr>
          <a:xfrm>
            <a:off x="8136612" y="2270284"/>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CNN-based</a:t>
            </a:r>
            <a:endParaRPr lang="en-US" sz="950" dirty="0"/>
          </a:p>
        </p:txBody>
      </p:sp>
      <p:sp>
        <p:nvSpPr>
          <p:cNvPr id="22" name="Text 20"/>
          <p:cNvSpPr/>
          <p:nvPr/>
        </p:nvSpPr>
        <p:spPr>
          <a:xfrm>
            <a:off x="8136612" y="255639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architectures</a:t>
            </a:r>
            <a:endParaRPr lang="en-US" sz="950" dirty="0"/>
          </a:p>
        </p:txBody>
      </p:sp>
      <p:sp>
        <p:nvSpPr>
          <p:cNvPr id="23" name="Text 21"/>
          <p:cNvSpPr/>
          <p:nvPr/>
        </p:nvSpPr>
        <p:spPr>
          <a:xfrm>
            <a:off x="9491543" y="2270284"/>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Deep CNN</a:t>
            </a:r>
            <a:endParaRPr lang="en-US" sz="950" dirty="0"/>
          </a:p>
        </p:txBody>
      </p:sp>
      <p:sp>
        <p:nvSpPr>
          <p:cNvPr id="24" name="Text 22"/>
          <p:cNvSpPr/>
          <p:nvPr/>
        </p:nvSpPr>
        <p:spPr>
          <a:xfrm>
            <a:off x="10846475" y="2270284"/>
            <a:ext cx="1324808" cy="1168718"/>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Reviews applications of deep learning in MS detection, including CNN models for lesion segmentation and classification.</a:t>
            </a:r>
            <a:endParaRPr lang="en-US" sz="950" dirty="0"/>
          </a:p>
        </p:txBody>
      </p:sp>
      <p:sp>
        <p:nvSpPr>
          <p:cNvPr id="25" name="Text 23"/>
          <p:cNvSpPr/>
          <p:nvPr/>
        </p:nvSpPr>
        <p:spPr>
          <a:xfrm>
            <a:off x="12483227" y="2270284"/>
            <a:ext cx="1454587" cy="779145"/>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Limited focus on real-world clinical implementation and dataset generalization</a:t>
            </a:r>
            <a:endParaRPr lang="en-US" sz="950" dirty="0"/>
          </a:p>
        </p:txBody>
      </p:sp>
      <p:sp>
        <p:nvSpPr>
          <p:cNvPr id="26" name="Shape 24"/>
          <p:cNvSpPr/>
          <p:nvPr/>
        </p:nvSpPr>
        <p:spPr>
          <a:xfrm>
            <a:off x="540425" y="3537942"/>
            <a:ext cx="13549551" cy="441484"/>
          </a:xfrm>
          <a:prstGeom prst="rect">
            <a:avLst/>
          </a:prstGeom>
          <a:solidFill>
            <a:srgbClr val="FFFFFF">
              <a:alpha val="4000"/>
            </a:srgbClr>
          </a:solidFill>
          <a:ln/>
        </p:spPr>
      </p:sp>
      <p:sp>
        <p:nvSpPr>
          <p:cNvPr id="27" name="Text 25"/>
          <p:cNvSpPr/>
          <p:nvPr/>
        </p:nvSpPr>
        <p:spPr>
          <a:xfrm>
            <a:off x="692944" y="3636883"/>
            <a:ext cx="1049417"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28" name="Text 26"/>
          <p:cNvSpPr/>
          <p:nvPr/>
        </p:nvSpPr>
        <p:spPr>
          <a:xfrm>
            <a:off x="2054304" y="3636883"/>
            <a:ext cx="3060502"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29" name="Text 27"/>
          <p:cNvSpPr/>
          <p:nvPr/>
        </p:nvSpPr>
        <p:spPr>
          <a:xfrm>
            <a:off x="5426750" y="3636883"/>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0" name="Text 28"/>
          <p:cNvSpPr/>
          <p:nvPr/>
        </p:nvSpPr>
        <p:spPr>
          <a:xfrm>
            <a:off x="6781681" y="3636883"/>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1" name="Text 29"/>
          <p:cNvSpPr/>
          <p:nvPr/>
        </p:nvSpPr>
        <p:spPr>
          <a:xfrm>
            <a:off x="8136612" y="3636883"/>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2" name="Text 30"/>
          <p:cNvSpPr/>
          <p:nvPr/>
        </p:nvSpPr>
        <p:spPr>
          <a:xfrm>
            <a:off x="9491543" y="3636883"/>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3" name="Text 31"/>
          <p:cNvSpPr/>
          <p:nvPr/>
        </p:nvSpPr>
        <p:spPr>
          <a:xfrm>
            <a:off x="10846475" y="3636883"/>
            <a:ext cx="132480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4" name="Text 32"/>
          <p:cNvSpPr/>
          <p:nvPr/>
        </p:nvSpPr>
        <p:spPr>
          <a:xfrm>
            <a:off x="12483227" y="3636883"/>
            <a:ext cx="1454587"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35" name="Shape 33"/>
          <p:cNvSpPr/>
          <p:nvPr/>
        </p:nvSpPr>
        <p:spPr>
          <a:xfrm>
            <a:off x="540425" y="3979426"/>
            <a:ext cx="13549551" cy="1823204"/>
          </a:xfrm>
          <a:prstGeom prst="rect">
            <a:avLst/>
          </a:prstGeom>
          <a:solidFill>
            <a:srgbClr val="000000">
              <a:alpha val="4000"/>
            </a:srgbClr>
          </a:solidFill>
          <a:ln/>
        </p:spPr>
      </p:sp>
      <p:sp>
        <p:nvSpPr>
          <p:cNvPr id="36" name="Text 34"/>
          <p:cNvSpPr/>
          <p:nvPr/>
        </p:nvSpPr>
        <p:spPr>
          <a:xfrm>
            <a:off x="692944" y="4078367"/>
            <a:ext cx="1049417"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2</a:t>
            </a:r>
            <a:endParaRPr lang="en-US" sz="950" dirty="0"/>
          </a:p>
        </p:txBody>
      </p:sp>
      <p:sp>
        <p:nvSpPr>
          <p:cNvPr id="37" name="Text 35"/>
          <p:cNvSpPr/>
          <p:nvPr/>
        </p:nvSpPr>
        <p:spPr>
          <a:xfrm>
            <a:off x="2054304" y="4078367"/>
            <a:ext cx="3060502" cy="584359"/>
          </a:xfrm>
          <a:prstGeom prst="rect">
            <a:avLst/>
          </a:prstGeom>
          <a:noFill/>
          <a:ln/>
        </p:spPr>
        <p:txBody>
          <a:bodyPr wrap="square" lIns="0" tIns="0" rIns="0" bIns="0" rtlCol="0" anchor="t"/>
          <a:lstStyle/>
          <a:p>
            <a:pPr marL="0" indent="0" algn="l">
              <a:lnSpc>
                <a:spcPts val="1500"/>
              </a:lnSpc>
              <a:buNone/>
            </a:pPr>
            <a:r>
              <a:rPr lang="en-US" sz="950" b="1" dirty="0">
                <a:solidFill>
                  <a:srgbClr val="E0D6DE"/>
                </a:solidFill>
                <a:latin typeface="Noto Sans TC" pitchFamily="34" charset="0"/>
                <a:ea typeface="Noto Sans TC" pitchFamily="34" charset="-122"/>
                <a:cs typeface="Noto Sans TC" pitchFamily="34" charset="-120"/>
              </a:rPr>
              <a:t>Multiple Sclerosis Lesion Analysis in Brain Magnetic Resonance Images: Techniques and Clinical Applications</a:t>
            </a:r>
            <a:endParaRPr lang="en-US" sz="950" dirty="0"/>
          </a:p>
        </p:txBody>
      </p:sp>
      <p:sp>
        <p:nvSpPr>
          <p:cNvPr id="38" name="Text 36"/>
          <p:cNvSpPr/>
          <p:nvPr/>
        </p:nvSpPr>
        <p:spPr>
          <a:xfrm>
            <a:off x="5426750" y="4078367"/>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Yang Ma,</a:t>
            </a:r>
            <a:endParaRPr lang="en-US" sz="950" dirty="0"/>
          </a:p>
        </p:txBody>
      </p:sp>
      <p:sp>
        <p:nvSpPr>
          <p:cNvPr id="39" name="Text 37"/>
          <p:cNvSpPr/>
          <p:nvPr/>
        </p:nvSpPr>
        <p:spPr>
          <a:xfrm>
            <a:off x="5426750" y="4364474"/>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Chaoyi</a:t>
            </a:r>
            <a:endParaRPr lang="en-US" sz="950" dirty="0"/>
          </a:p>
        </p:txBody>
      </p:sp>
      <p:sp>
        <p:nvSpPr>
          <p:cNvPr id="40" name="Text 38"/>
          <p:cNvSpPr/>
          <p:nvPr/>
        </p:nvSpPr>
        <p:spPr>
          <a:xfrm>
            <a:off x="5426750" y="4650581"/>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Zhang,</a:t>
            </a:r>
            <a:endParaRPr lang="en-US" sz="950" dirty="0"/>
          </a:p>
        </p:txBody>
      </p:sp>
      <p:sp>
        <p:nvSpPr>
          <p:cNvPr id="41" name="Text 39"/>
          <p:cNvSpPr/>
          <p:nvPr/>
        </p:nvSpPr>
        <p:spPr>
          <a:xfrm>
            <a:off x="5426750" y="4936688"/>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Mariano</a:t>
            </a:r>
            <a:endParaRPr lang="en-US" sz="950" dirty="0"/>
          </a:p>
        </p:txBody>
      </p:sp>
      <p:sp>
        <p:nvSpPr>
          <p:cNvPr id="42" name="Text 40"/>
          <p:cNvSpPr/>
          <p:nvPr/>
        </p:nvSpPr>
        <p:spPr>
          <a:xfrm>
            <a:off x="5426750" y="5222796"/>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Cabezas, et</a:t>
            </a:r>
            <a:endParaRPr lang="en-US" sz="950" dirty="0"/>
          </a:p>
        </p:txBody>
      </p:sp>
      <p:sp>
        <p:nvSpPr>
          <p:cNvPr id="43" name="Text 41"/>
          <p:cNvSpPr/>
          <p:nvPr/>
        </p:nvSpPr>
        <p:spPr>
          <a:xfrm>
            <a:off x="5426750" y="5508903"/>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al.</a:t>
            </a:r>
            <a:endParaRPr lang="en-US" sz="950" dirty="0"/>
          </a:p>
        </p:txBody>
      </p:sp>
      <p:sp>
        <p:nvSpPr>
          <p:cNvPr id="44" name="Text 42"/>
          <p:cNvSpPr/>
          <p:nvPr/>
        </p:nvSpPr>
        <p:spPr>
          <a:xfrm>
            <a:off x="6781681" y="4078367"/>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2021</a:t>
            </a:r>
            <a:endParaRPr lang="en-US" sz="950" dirty="0"/>
          </a:p>
        </p:txBody>
      </p:sp>
      <p:sp>
        <p:nvSpPr>
          <p:cNvPr id="45" name="Text 43"/>
          <p:cNvSpPr/>
          <p:nvPr/>
        </p:nvSpPr>
        <p:spPr>
          <a:xfrm>
            <a:off x="8136612" y="4078367"/>
            <a:ext cx="1042988" cy="389573"/>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Statistical &amp;deep learning methods</a:t>
            </a:r>
            <a:endParaRPr lang="en-US" sz="950" dirty="0"/>
          </a:p>
        </p:txBody>
      </p:sp>
      <p:sp>
        <p:nvSpPr>
          <p:cNvPr id="46" name="Text 44"/>
          <p:cNvSpPr/>
          <p:nvPr/>
        </p:nvSpPr>
        <p:spPr>
          <a:xfrm>
            <a:off x="9491543" y="4078367"/>
            <a:ext cx="1042988" cy="584359"/>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Hybrid of CNN and statistic methods</a:t>
            </a:r>
            <a:endParaRPr lang="en-US" sz="950" dirty="0"/>
          </a:p>
        </p:txBody>
      </p:sp>
      <p:sp>
        <p:nvSpPr>
          <p:cNvPr id="47" name="Text 45"/>
          <p:cNvSpPr/>
          <p:nvPr/>
        </p:nvSpPr>
        <p:spPr>
          <a:xfrm>
            <a:off x="10846475" y="4078367"/>
            <a:ext cx="1324808" cy="1168718"/>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Reviews segmentation techniques for MS lesion detection, highlighting advantages of deep learning models.</a:t>
            </a:r>
            <a:endParaRPr lang="en-US" sz="950" dirty="0"/>
          </a:p>
        </p:txBody>
      </p:sp>
      <p:sp>
        <p:nvSpPr>
          <p:cNvPr id="48" name="Text 46"/>
          <p:cNvSpPr/>
          <p:nvPr/>
        </p:nvSpPr>
        <p:spPr>
          <a:xfrm>
            <a:off x="12483227" y="4078367"/>
            <a:ext cx="1454587" cy="584359"/>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Lacks extensive benchmark comparisons across multiple datasets.</a:t>
            </a:r>
            <a:endParaRPr lang="en-US" sz="950" dirty="0"/>
          </a:p>
        </p:txBody>
      </p:sp>
      <p:sp>
        <p:nvSpPr>
          <p:cNvPr id="49" name="Shape 47"/>
          <p:cNvSpPr/>
          <p:nvPr/>
        </p:nvSpPr>
        <p:spPr>
          <a:xfrm>
            <a:off x="540425" y="5802630"/>
            <a:ext cx="13549551" cy="441484"/>
          </a:xfrm>
          <a:prstGeom prst="rect">
            <a:avLst/>
          </a:prstGeom>
          <a:solidFill>
            <a:srgbClr val="FFFFFF">
              <a:alpha val="4000"/>
            </a:srgbClr>
          </a:solidFill>
          <a:ln/>
        </p:spPr>
      </p:sp>
      <p:sp>
        <p:nvSpPr>
          <p:cNvPr id="50" name="Text 48"/>
          <p:cNvSpPr/>
          <p:nvPr/>
        </p:nvSpPr>
        <p:spPr>
          <a:xfrm>
            <a:off x="692944" y="5901571"/>
            <a:ext cx="1049417"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1" name="Text 49"/>
          <p:cNvSpPr/>
          <p:nvPr/>
        </p:nvSpPr>
        <p:spPr>
          <a:xfrm>
            <a:off x="2054304" y="5901571"/>
            <a:ext cx="3060502"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2" name="Text 50"/>
          <p:cNvSpPr/>
          <p:nvPr/>
        </p:nvSpPr>
        <p:spPr>
          <a:xfrm>
            <a:off x="5426750" y="5901571"/>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3" name="Text 51"/>
          <p:cNvSpPr/>
          <p:nvPr/>
        </p:nvSpPr>
        <p:spPr>
          <a:xfrm>
            <a:off x="6781681" y="5901571"/>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4" name="Text 52"/>
          <p:cNvSpPr/>
          <p:nvPr/>
        </p:nvSpPr>
        <p:spPr>
          <a:xfrm>
            <a:off x="8136612" y="5901571"/>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5" name="Text 53"/>
          <p:cNvSpPr/>
          <p:nvPr/>
        </p:nvSpPr>
        <p:spPr>
          <a:xfrm>
            <a:off x="9491543" y="5901571"/>
            <a:ext cx="104298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6" name="Text 54"/>
          <p:cNvSpPr/>
          <p:nvPr/>
        </p:nvSpPr>
        <p:spPr>
          <a:xfrm>
            <a:off x="10846475" y="5901571"/>
            <a:ext cx="1324808"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7" name="Text 55"/>
          <p:cNvSpPr/>
          <p:nvPr/>
        </p:nvSpPr>
        <p:spPr>
          <a:xfrm>
            <a:off x="12483227" y="5901571"/>
            <a:ext cx="1454587" cy="243602"/>
          </a:xfrm>
          <a:prstGeom prst="rect">
            <a:avLst/>
          </a:prstGeom>
          <a:noFill/>
          <a:ln/>
        </p:spPr>
        <p:txBody>
          <a:bodyPr wrap="none" lIns="0" tIns="0" rIns="0" bIns="0" rtlCol="0" anchor="t"/>
          <a:lstStyle/>
          <a:p>
            <a:pPr marL="0" indent="0" algn="l">
              <a:lnSpc>
                <a:spcPts val="1900"/>
              </a:lnSpc>
              <a:buNone/>
            </a:pPr>
            <a:endParaRPr lang="en-US" sz="1150" dirty="0"/>
          </a:p>
        </p:txBody>
      </p:sp>
      <p:sp>
        <p:nvSpPr>
          <p:cNvPr id="58" name="Shape 56"/>
          <p:cNvSpPr/>
          <p:nvPr/>
        </p:nvSpPr>
        <p:spPr>
          <a:xfrm>
            <a:off x="540425" y="6244114"/>
            <a:ext cx="13549551" cy="1561386"/>
          </a:xfrm>
          <a:prstGeom prst="rect">
            <a:avLst/>
          </a:prstGeom>
          <a:solidFill>
            <a:srgbClr val="000000">
              <a:alpha val="4000"/>
            </a:srgbClr>
          </a:solidFill>
          <a:ln/>
        </p:spPr>
      </p:sp>
      <p:sp>
        <p:nvSpPr>
          <p:cNvPr id="59" name="Text 57"/>
          <p:cNvSpPr/>
          <p:nvPr/>
        </p:nvSpPr>
        <p:spPr>
          <a:xfrm>
            <a:off x="692944" y="6343055"/>
            <a:ext cx="1049417"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3</a:t>
            </a:r>
            <a:endParaRPr lang="en-US" sz="950" dirty="0"/>
          </a:p>
        </p:txBody>
      </p:sp>
      <p:sp>
        <p:nvSpPr>
          <p:cNvPr id="60" name="Text 58"/>
          <p:cNvSpPr/>
          <p:nvPr/>
        </p:nvSpPr>
        <p:spPr>
          <a:xfrm>
            <a:off x="2054304" y="6343055"/>
            <a:ext cx="3060502" cy="584359"/>
          </a:xfrm>
          <a:prstGeom prst="rect">
            <a:avLst/>
          </a:prstGeom>
          <a:noFill/>
          <a:ln/>
        </p:spPr>
        <p:txBody>
          <a:bodyPr wrap="square" lIns="0" tIns="0" rIns="0" bIns="0" rtlCol="0" anchor="t"/>
          <a:lstStyle/>
          <a:p>
            <a:pPr marL="0" indent="0" algn="l">
              <a:lnSpc>
                <a:spcPts val="1500"/>
              </a:lnSpc>
              <a:buNone/>
            </a:pPr>
            <a:r>
              <a:rPr lang="en-US" sz="950" b="1" dirty="0">
                <a:solidFill>
                  <a:srgbClr val="E0D6DE"/>
                </a:solidFill>
                <a:latin typeface="Noto Sans TC" pitchFamily="34" charset="0"/>
                <a:ea typeface="Noto Sans TC" pitchFamily="34" charset="-122"/>
                <a:cs typeface="Noto Sans TC" pitchFamily="34" charset="-120"/>
              </a:rPr>
              <a:t>Self-Adaptive 2D- 3D Ensemble of Fully Convolutional Networks for Medical Image Segmentation .</a:t>
            </a:r>
            <a:endParaRPr lang="en-US" sz="950" dirty="0"/>
          </a:p>
        </p:txBody>
      </p:sp>
      <p:sp>
        <p:nvSpPr>
          <p:cNvPr id="61" name="Text 59"/>
          <p:cNvSpPr/>
          <p:nvPr/>
        </p:nvSpPr>
        <p:spPr>
          <a:xfrm>
            <a:off x="5426750" y="6343055"/>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Maria G.</a:t>
            </a:r>
            <a:endParaRPr lang="en-US" sz="950" dirty="0"/>
          </a:p>
        </p:txBody>
      </p:sp>
      <p:sp>
        <p:nvSpPr>
          <p:cNvPr id="62" name="Text 60"/>
          <p:cNvSpPr/>
          <p:nvPr/>
        </p:nvSpPr>
        <p:spPr>
          <a:xfrm>
            <a:off x="5426750" y="6629162"/>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Baldeon</a:t>
            </a:r>
            <a:endParaRPr lang="en-US" sz="950" dirty="0"/>
          </a:p>
        </p:txBody>
      </p:sp>
      <p:sp>
        <p:nvSpPr>
          <p:cNvPr id="63" name="Text 61"/>
          <p:cNvSpPr/>
          <p:nvPr/>
        </p:nvSpPr>
        <p:spPr>
          <a:xfrm>
            <a:off x="5426750" y="6915269"/>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Calisto,</a:t>
            </a:r>
            <a:endParaRPr lang="en-US" sz="950" dirty="0"/>
          </a:p>
        </p:txBody>
      </p:sp>
      <p:sp>
        <p:nvSpPr>
          <p:cNvPr id="64" name="Text 62"/>
          <p:cNvSpPr/>
          <p:nvPr/>
        </p:nvSpPr>
        <p:spPr>
          <a:xfrm>
            <a:off x="5426750" y="7201376"/>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Susana K.</a:t>
            </a:r>
            <a:endParaRPr lang="en-US" sz="950" dirty="0"/>
          </a:p>
        </p:txBody>
      </p:sp>
      <p:sp>
        <p:nvSpPr>
          <p:cNvPr id="65" name="Text 63"/>
          <p:cNvSpPr/>
          <p:nvPr/>
        </p:nvSpPr>
        <p:spPr>
          <a:xfrm>
            <a:off x="5426750" y="7487483"/>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Lai-Yuen</a:t>
            </a:r>
            <a:endParaRPr lang="en-US" sz="950" dirty="0"/>
          </a:p>
        </p:txBody>
      </p:sp>
      <p:sp>
        <p:nvSpPr>
          <p:cNvPr id="66" name="Text 64"/>
          <p:cNvSpPr/>
          <p:nvPr/>
        </p:nvSpPr>
        <p:spPr>
          <a:xfrm>
            <a:off x="6781681" y="6343055"/>
            <a:ext cx="1042988" cy="194786"/>
          </a:xfrm>
          <a:prstGeom prst="rect">
            <a:avLst/>
          </a:prstGeom>
          <a:noFill/>
          <a:ln/>
        </p:spPr>
        <p:txBody>
          <a:bodyPr wrap="non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2019</a:t>
            </a:r>
            <a:endParaRPr lang="en-US" sz="950" dirty="0"/>
          </a:p>
        </p:txBody>
      </p:sp>
      <p:sp>
        <p:nvSpPr>
          <p:cNvPr id="67" name="Text 65"/>
          <p:cNvSpPr/>
          <p:nvPr/>
        </p:nvSpPr>
        <p:spPr>
          <a:xfrm>
            <a:off x="8136612" y="6343055"/>
            <a:ext cx="1042988" cy="389573"/>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Self-adaptive FCN ensemble</a:t>
            </a:r>
            <a:endParaRPr lang="en-US" sz="950" dirty="0"/>
          </a:p>
        </p:txBody>
      </p:sp>
      <p:sp>
        <p:nvSpPr>
          <p:cNvPr id="68" name="Text 66"/>
          <p:cNvSpPr/>
          <p:nvPr/>
        </p:nvSpPr>
        <p:spPr>
          <a:xfrm>
            <a:off x="9491543" y="6343055"/>
            <a:ext cx="1042988" cy="389573"/>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Combination of 2D and 3D FCN</a:t>
            </a:r>
            <a:endParaRPr lang="en-US" sz="950" dirty="0"/>
          </a:p>
        </p:txBody>
      </p:sp>
      <p:sp>
        <p:nvSpPr>
          <p:cNvPr id="69" name="Text 67"/>
          <p:cNvSpPr/>
          <p:nvPr/>
        </p:nvSpPr>
        <p:spPr>
          <a:xfrm>
            <a:off x="10846475" y="6343055"/>
            <a:ext cx="1324808" cy="1363504"/>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Proposes an ensemble model that integrates both 2D and 3D information for improved segmentation accuracy.</a:t>
            </a:r>
            <a:endParaRPr lang="en-US" sz="950" dirty="0"/>
          </a:p>
        </p:txBody>
      </p:sp>
      <p:sp>
        <p:nvSpPr>
          <p:cNvPr id="70" name="Text 68"/>
          <p:cNvSpPr/>
          <p:nvPr/>
        </p:nvSpPr>
        <p:spPr>
          <a:xfrm>
            <a:off x="12483227" y="6343055"/>
            <a:ext cx="1454587" cy="779145"/>
          </a:xfrm>
          <a:prstGeom prst="rect">
            <a:avLst/>
          </a:prstGeom>
          <a:noFill/>
          <a:ln/>
        </p:spPr>
        <p:txBody>
          <a:bodyPr wrap="square" lIns="0" tIns="0" rIns="0" bIns="0" rtlCol="0" anchor="t"/>
          <a:lstStyle/>
          <a:p>
            <a:pPr marL="0" indent="0" algn="l">
              <a:lnSpc>
                <a:spcPts val="1500"/>
              </a:lnSpc>
              <a:buNone/>
            </a:pPr>
            <a:r>
              <a:rPr lang="en-US" sz="950" dirty="0">
                <a:solidFill>
                  <a:srgbClr val="E0D6DE"/>
                </a:solidFill>
                <a:latin typeface="Noto Sans TC" pitchFamily="34" charset="0"/>
                <a:ea typeface="Noto Sans TC" pitchFamily="34" charset="-122"/>
                <a:cs typeface="Noto Sans TC" pitchFamily="34" charset="-120"/>
              </a:rPr>
              <a:t>Computationally expensive and requires  significant memory resources.</a:t>
            </a:r>
            <a:endParaRPr lang="en-US" sz="9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5671" y="593884"/>
            <a:ext cx="4326255" cy="540782"/>
          </a:xfrm>
          <a:prstGeom prst="rect">
            <a:avLst/>
          </a:prstGeom>
          <a:noFill/>
          <a:ln/>
        </p:spPr>
        <p:txBody>
          <a:bodyPr wrap="none" lIns="0" tIns="0" rIns="0" bIns="0" rtlCol="0" anchor="t"/>
          <a:lstStyle/>
          <a:p>
            <a:pPr marL="0" indent="0" algn="l">
              <a:lnSpc>
                <a:spcPts val="4250"/>
              </a:lnSpc>
              <a:buNone/>
            </a:pPr>
            <a:endParaRPr lang="en-US" sz="3400" dirty="0"/>
          </a:p>
        </p:txBody>
      </p:sp>
      <p:sp>
        <p:nvSpPr>
          <p:cNvPr id="3" name="Shape 1"/>
          <p:cNvSpPr/>
          <p:nvPr/>
        </p:nvSpPr>
        <p:spPr>
          <a:xfrm>
            <a:off x="605671" y="1480661"/>
            <a:ext cx="13419058" cy="6155055"/>
          </a:xfrm>
          <a:prstGeom prst="roundRect">
            <a:avLst>
              <a:gd name="adj" fmla="val 422"/>
            </a:avLst>
          </a:prstGeom>
          <a:noFill/>
          <a:ln w="7620">
            <a:solidFill>
              <a:srgbClr val="FFFFFF">
                <a:alpha val="24000"/>
              </a:srgbClr>
            </a:solidFill>
            <a:prstDash val="solid"/>
          </a:ln>
        </p:spPr>
      </p:sp>
      <p:sp>
        <p:nvSpPr>
          <p:cNvPr id="4" name="Shape 2"/>
          <p:cNvSpPr/>
          <p:nvPr/>
        </p:nvSpPr>
        <p:spPr>
          <a:xfrm>
            <a:off x="613291" y="1488281"/>
            <a:ext cx="13403818" cy="1150144"/>
          </a:xfrm>
          <a:prstGeom prst="rect">
            <a:avLst/>
          </a:prstGeom>
          <a:solidFill>
            <a:srgbClr val="FFFFFF">
              <a:alpha val="4000"/>
            </a:srgbClr>
          </a:solidFill>
          <a:ln/>
        </p:spPr>
      </p:sp>
      <p:sp>
        <p:nvSpPr>
          <p:cNvPr id="5" name="Text 3"/>
          <p:cNvSpPr/>
          <p:nvPr/>
        </p:nvSpPr>
        <p:spPr>
          <a:xfrm>
            <a:off x="786765" y="1599724"/>
            <a:ext cx="993219"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s.no</a:t>
            </a:r>
            <a:endParaRPr lang="en-US" sz="1350" dirty="0"/>
          </a:p>
        </p:txBody>
      </p:sp>
      <p:sp>
        <p:nvSpPr>
          <p:cNvPr id="6" name="Text 4"/>
          <p:cNvSpPr/>
          <p:nvPr/>
        </p:nvSpPr>
        <p:spPr>
          <a:xfrm>
            <a:off x="2133600" y="1599724"/>
            <a:ext cx="2139434"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Paper Title</a:t>
            </a:r>
            <a:endParaRPr lang="en-US" sz="1350" dirty="0"/>
          </a:p>
        </p:txBody>
      </p:sp>
      <p:sp>
        <p:nvSpPr>
          <p:cNvPr id="7" name="Text 5"/>
          <p:cNvSpPr/>
          <p:nvPr/>
        </p:nvSpPr>
        <p:spPr>
          <a:xfrm>
            <a:off x="4626650" y="1599724"/>
            <a:ext cx="1163598"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Author(s)</a:t>
            </a:r>
            <a:endParaRPr lang="en-US" sz="1350" dirty="0"/>
          </a:p>
        </p:txBody>
      </p:sp>
      <p:sp>
        <p:nvSpPr>
          <p:cNvPr id="8" name="Text 6"/>
          <p:cNvSpPr/>
          <p:nvPr/>
        </p:nvSpPr>
        <p:spPr>
          <a:xfrm>
            <a:off x="6143863" y="1599724"/>
            <a:ext cx="986671" cy="553403"/>
          </a:xfrm>
          <a:prstGeom prst="rect">
            <a:avLst/>
          </a:prstGeom>
          <a:noFill/>
          <a:ln/>
        </p:spPr>
        <p:txBody>
          <a:bodyPr wrap="squar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Publish year</a:t>
            </a:r>
            <a:endParaRPr lang="en-US" sz="1350" dirty="0"/>
          </a:p>
        </p:txBody>
      </p:sp>
      <p:sp>
        <p:nvSpPr>
          <p:cNvPr id="9" name="Text 7"/>
          <p:cNvSpPr/>
          <p:nvPr/>
        </p:nvSpPr>
        <p:spPr>
          <a:xfrm>
            <a:off x="7484150" y="1599724"/>
            <a:ext cx="1104662"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Model Used</a:t>
            </a:r>
            <a:endParaRPr lang="en-US" sz="1350" dirty="0"/>
          </a:p>
        </p:txBody>
      </p:sp>
      <p:sp>
        <p:nvSpPr>
          <p:cNvPr id="10" name="Text 8"/>
          <p:cNvSpPr/>
          <p:nvPr/>
        </p:nvSpPr>
        <p:spPr>
          <a:xfrm>
            <a:off x="8942427" y="1599724"/>
            <a:ext cx="1163598"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Deep</a:t>
            </a:r>
            <a:endParaRPr lang="en-US" sz="1350" dirty="0"/>
          </a:p>
        </p:txBody>
      </p:sp>
      <p:sp>
        <p:nvSpPr>
          <p:cNvPr id="11" name="Text 9"/>
          <p:cNvSpPr/>
          <p:nvPr/>
        </p:nvSpPr>
        <p:spPr>
          <a:xfrm>
            <a:off x="8942427" y="1980248"/>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F9D933"/>
                </a:solidFill>
                <a:latin typeface="Noto Sans TC" pitchFamily="34" charset="0"/>
                <a:ea typeface="Noto Sans TC" pitchFamily="34" charset="-122"/>
                <a:cs typeface="Noto Sans TC" pitchFamily="34" charset="-120"/>
              </a:rPr>
              <a:t>Learning</a:t>
            </a:r>
            <a:endParaRPr lang="en-US" sz="1050" dirty="0"/>
          </a:p>
        </p:txBody>
      </p:sp>
      <p:sp>
        <p:nvSpPr>
          <p:cNvPr id="12" name="Text 10"/>
          <p:cNvSpPr/>
          <p:nvPr/>
        </p:nvSpPr>
        <p:spPr>
          <a:xfrm>
            <a:off x="8942427" y="2305526"/>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F9D933"/>
                </a:solidFill>
                <a:latin typeface="Noto Sans TC" pitchFamily="34" charset="0"/>
                <a:ea typeface="Noto Sans TC" pitchFamily="34" charset="-122"/>
                <a:cs typeface="Noto Sans TC" pitchFamily="34" charset="-120"/>
              </a:rPr>
              <a:t>Architecture</a:t>
            </a:r>
            <a:endParaRPr lang="en-US" sz="1050" dirty="0"/>
          </a:p>
        </p:txBody>
      </p:sp>
      <p:sp>
        <p:nvSpPr>
          <p:cNvPr id="13" name="Text 11"/>
          <p:cNvSpPr/>
          <p:nvPr/>
        </p:nvSpPr>
        <p:spPr>
          <a:xfrm>
            <a:off x="10459641" y="1599724"/>
            <a:ext cx="1513523"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Summary</a:t>
            </a:r>
            <a:endParaRPr lang="en-US" sz="1350" dirty="0"/>
          </a:p>
        </p:txBody>
      </p:sp>
      <p:sp>
        <p:nvSpPr>
          <p:cNvPr id="14" name="Text 12"/>
          <p:cNvSpPr/>
          <p:nvPr/>
        </p:nvSpPr>
        <p:spPr>
          <a:xfrm>
            <a:off x="12326779" y="1599724"/>
            <a:ext cx="1517333" cy="276701"/>
          </a:xfrm>
          <a:prstGeom prst="rect">
            <a:avLst/>
          </a:prstGeom>
          <a:noFill/>
          <a:ln/>
        </p:spPr>
        <p:txBody>
          <a:bodyPr wrap="none" lIns="0" tIns="0" rIns="0" bIns="0" rtlCol="0" anchor="t"/>
          <a:lstStyle/>
          <a:p>
            <a:pPr marL="0" indent="0" algn="l">
              <a:lnSpc>
                <a:spcPts val="2150"/>
              </a:lnSpc>
              <a:buNone/>
            </a:pPr>
            <a:r>
              <a:rPr lang="en-US" sz="1350" dirty="0">
                <a:solidFill>
                  <a:srgbClr val="F9D933"/>
                </a:solidFill>
                <a:latin typeface="Noto Sans TC" pitchFamily="34" charset="0"/>
                <a:ea typeface="Noto Sans TC" pitchFamily="34" charset="-122"/>
                <a:cs typeface="Noto Sans TC" pitchFamily="34" charset="-120"/>
              </a:rPr>
              <a:t>Limitation</a:t>
            </a:r>
            <a:endParaRPr lang="en-US" sz="1350" dirty="0"/>
          </a:p>
        </p:txBody>
      </p:sp>
      <p:sp>
        <p:nvSpPr>
          <p:cNvPr id="15" name="Shape 13"/>
          <p:cNvSpPr/>
          <p:nvPr/>
        </p:nvSpPr>
        <p:spPr>
          <a:xfrm>
            <a:off x="613291" y="2638425"/>
            <a:ext cx="13403818" cy="1551623"/>
          </a:xfrm>
          <a:prstGeom prst="rect">
            <a:avLst/>
          </a:prstGeom>
          <a:solidFill>
            <a:srgbClr val="000000">
              <a:alpha val="4000"/>
            </a:srgbClr>
          </a:solidFill>
          <a:ln/>
        </p:spPr>
      </p:sp>
      <p:sp>
        <p:nvSpPr>
          <p:cNvPr id="16" name="Text 14"/>
          <p:cNvSpPr/>
          <p:nvPr/>
        </p:nvSpPr>
        <p:spPr>
          <a:xfrm>
            <a:off x="786765" y="2749868"/>
            <a:ext cx="993219"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4</a:t>
            </a:r>
            <a:endParaRPr lang="en-US" sz="1050" dirty="0"/>
          </a:p>
        </p:txBody>
      </p:sp>
      <p:sp>
        <p:nvSpPr>
          <p:cNvPr id="17" name="Text 15"/>
          <p:cNvSpPr/>
          <p:nvPr/>
        </p:nvSpPr>
        <p:spPr>
          <a:xfrm>
            <a:off x="2133600" y="2749868"/>
            <a:ext cx="2139434" cy="1328737"/>
          </a:xfrm>
          <a:prstGeom prst="rect">
            <a:avLst/>
          </a:prstGeom>
          <a:noFill/>
          <a:ln/>
        </p:spPr>
        <p:txBody>
          <a:bodyPr wrap="square" lIns="0" tIns="0" rIns="0" bIns="0" rtlCol="0" anchor="t"/>
          <a:lstStyle/>
          <a:p>
            <a:pPr marL="0" indent="0" algn="l">
              <a:lnSpc>
                <a:spcPts val="1700"/>
              </a:lnSpc>
              <a:buNone/>
            </a:pPr>
            <a:r>
              <a:rPr lang="en-US" sz="1050" b="1" dirty="0">
                <a:solidFill>
                  <a:srgbClr val="E0D6DE"/>
                </a:solidFill>
                <a:latin typeface="Noto Sans TC" pitchFamily="34" charset="0"/>
                <a:ea typeface="Noto Sans TC" pitchFamily="34" charset="-122"/>
                <a:cs typeface="Noto Sans TC" pitchFamily="34" charset="-120"/>
              </a:rPr>
              <a:t>Uncovering Convolutional Neural Network Decisions for Diagnosing Multiple Sclerosis on Conventional MRI Using Layer-Wise Relevance Propagation</a:t>
            </a:r>
            <a:endParaRPr lang="en-US" sz="1050" dirty="0"/>
          </a:p>
        </p:txBody>
      </p:sp>
      <p:sp>
        <p:nvSpPr>
          <p:cNvPr id="18" name="Text 16"/>
          <p:cNvSpPr/>
          <p:nvPr/>
        </p:nvSpPr>
        <p:spPr>
          <a:xfrm>
            <a:off x="4626650" y="2749868"/>
            <a:ext cx="1163598"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 Fabian Eitel, Emily Soehler, Judith Bellmann-Strobl, etal.</a:t>
            </a:r>
            <a:endParaRPr lang="en-US" sz="1050" dirty="0"/>
          </a:p>
        </p:txBody>
      </p:sp>
      <p:sp>
        <p:nvSpPr>
          <p:cNvPr id="19" name="Text 17"/>
          <p:cNvSpPr/>
          <p:nvPr/>
        </p:nvSpPr>
        <p:spPr>
          <a:xfrm>
            <a:off x="6143863" y="2749868"/>
            <a:ext cx="986671"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2019</a:t>
            </a:r>
            <a:endParaRPr lang="en-US" sz="1050" dirty="0"/>
          </a:p>
        </p:txBody>
      </p:sp>
      <p:sp>
        <p:nvSpPr>
          <p:cNvPr id="20" name="Text 18"/>
          <p:cNvSpPr/>
          <p:nvPr/>
        </p:nvSpPr>
        <p:spPr>
          <a:xfrm>
            <a:off x="7484150" y="2749868"/>
            <a:ext cx="1104662"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CNN with Layer Wise Relevanec Propagation (LRP)</a:t>
            </a:r>
            <a:endParaRPr lang="en-US" sz="1050" dirty="0"/>
          </a:p>
        </p:txBody>
      </p:sp>
      <p:sp>
        <p:nvSpPr>
          <p:cNvPr id="21" name="Text 19"/>
          <p:cNvSpPr/>
          <p:nvPr/>
        </p:nvSpPr>
        <p:spPr>
          <a:xfrm>
            <a:off x="8942427" y="2749868"/>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Deep CNN</a:t>
            </a:r>
            <a:endParaRPr lang="en-US" sz="1050" dirty="0"/>
          </a:p>
        </p:txBody>
      </p:sp>
      <p:sp>
        <p:nvSpPr>
          <p:cNvPr id="22" name="Text 20"/>
          <p:cNvSpPr/>
          <p:nvPr/>
        </p:nvSpPr>
        <p:spPr>
          <a:xfrm>
            <a:off x="10459641" y="2749868"/>
            <a:ext cx="1513523" cy="1107281"/>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Introduces an explainable AI technique to visualize CNN decisions for MS detection.</a:t>
            </a:r>
            <a:endParaRPr lang="en-US" sz="1050" dirty="0"/>
          </a:p>
        </p:txBody>
      </p:sp>
      <p:sp>
        <p:nvSpPr>
          <p:cNvPr id="23" name="Text 21"/>
          <p:cNvSpPr/>
          <p:nvPr/>
        </p:nvSpPr>
        <p:spPr>
          <a:xfrm>
            <a:off x="12326779" y="2749868"/>
            <a:ext cx="1517333"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Limited interpretability for highly complex cases and small dataset size.</a:t>
            </a:r>
            <a:endParaRPr lang="en-US" sz="1050" dirty="0"/>
          </a:p>
        </p:txBody>
      </p:sp>
      <p:sp>
        <p:nvSpPr>
          <p:cNvPr id="24" name="Shape 22"/>
          <p:cNvSpPr/>
          <p:nvPr/>
        </p:nvSpPr>
        <p:spPr>
          <a:xfrm>
            <a:off x="613291" y="4190048"/>
            <a:ext cx="13403818" cy="499586"/>
          </a:xfrm>
          <a:prstGeom prst="rect">
            <a:avLst/>
          </a:prstGeom>
          <a:solidFill>
            <a:srgbClr val="FFFFFF">
              <a:alpha val="4000"/>
            </a:srgbClr>
          </a:solidFill>
          <a:ln/>
        </p:spPr>
      </p:sp>
      <p:sp>
        <p:nvSpPr>
          <p:cNvPr id="25" name="Text 23"/>
          <p:cNvSpPr/>
          <p:nvPr/>
        </p:nvSpPr>
        <p:spPr>
          <a:xfrm>
            <a:off x="786765" y="4301490"/>
            <a:ext cx="993219"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26" name="Text 24"/>
          <p:cNvSpPr/>
          <p:nvPr/>
        </p:nvSpPr>
        <p:spPr>
          <a:xfrm>
            <a:off x="2133600" y="4301490"/>
            <a:ext cx="2139434"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27" name="Text 25"/>
          <p:cNvSpPr/>
          <p:nvPr/>
        </p:nvSpPr>
        <p:spPr>
          <a:xfrm>
            <a:off x="4626650" y="4301490"/>
            <a:ext cx="1163598"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28" name="Text 26"/>
          <p:cNvSpPr/>
          <p:nvPr/>
        </p:nvSpPr>
        <p:spPr>
          <a:xfrm>
            <a:off x="6143863" y="4301490"/>
            <a:ext cx="986671"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29" name="Text 27"/>
          <p:cNvSpPr/>
          <p:nvPr/>
        </p:nvSpPr>
        <p:spPr>
          <a:xfrm>
            <a:off x="7484150" y="4301490"/>
            <a:ext cx="1104662"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30" name="Text 28"/>
          <p:cNvSpPr/>
          <p:nvPr/>
        </p:nvSpPr>
        <p:spPr>
          <a:xfrm>
            <a:off x="8942427" y="4301490"/>
            <a:ext cx="1163598"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31" name="Text 29"/>
          <p:cNvSpPr/>
          <p:nvPr/>
        </p:nvSpPr>
        <p:spPr>
          <a:xfrm>
            <a:off x="10459641" y="4301490"/>
            <a:ext cx="1513523"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32" name="Text 30"/>
          <p:cNvSpPr/>
          <p:nvPr/>
        </p:nvSpPr>
        <p:spPr>
          <a:xfrm>
            <a:off x="12326779" y="4301490"/>
            <a:ext cx="1517333"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33" name="Shape 31"/>
          <p:cNvSpPr/>
          <p:nvPr/>
        </p:nvSpPr>
        <p:spPr>
          <a:xfrm>
            <a:off x="613291" y="4689634"/>
            <a:ext cx="13403818" cy="1330166"/>
          </a:xfrm>
          <a:prstGeom prst="rect">
            <a:avLst/>
          </a:prstGeom>
          <a:solidFill>
            <a:srgbClr val="000000">
              <a:alpha val="4000"/>
            </a:srgbClr>
          </a:solidFill>
          <a:ln/>
        </p:spPr>
      </p:sp>
      <p:sp>
        <p:nvSpPr>
          <p:cNvPr id="34" name="Text 32"/>
          <p:cNvSpPr/>
          <p:nvPr/>
        </p:nvSpPr>
        <p:spPr>
          <a:xfrm>
            <a:off x="786765" y="4801076"/>
            <a:ext cx="993219"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5</a:t>
            </a:r>
            <a:endParaRPr lang="en-US" sz="1050" dirty="0"/>
          </a:p>
        </p:txBody>
      </p:sp>
      <p:sp>
        <p:nvSpPr>
          <p:cNvPr id="35" name="Text 33"/>
          <p:cNvSpPr/>
          <p:nvPr/>
        </p:nvSpPr>
        <p:spPr>
          <a:xfrm>
            <a:off x="2133600" y="4801076"/>
            <a:ext cx="2139434" cy="1107281"/>
          </a:xfrm>
          <a:prstGeom prst="rect">
            <a:avLst/>
          </a:prstGeom>
          <a:noFill/>
          <a:ln/>
        </p:spPr>
        <p:txBody>
          <a:bodyPr wrap="square" lIns="0" tIns="0" rIns="0" bIns="0" rtlCol="0" anchor="t"/>
          <a:lstStyle/>
          <a:p>
            <a:pPr marL="0" indent="0" algn="l">
              <a:lnSpc>
                <a:spcPts val="1700"/>
              </a:lnSpc>
              <a:buNone/>
            </a:pPr>
            <a:r>
              <a:rPr lang="en-US" sz="1050" b="1" dirty="0">
                <a:solidFill>
                  <a:srgbClr val="E0D6DE"/>
                </a:solidFill>
                <a:latin typeface="Noto Sans TC" pitchFamily="34" charset="0"/>
                <a:ea typeface="Noto Sans TC" pitchFamily="34" charset="-122"/>
                <a:cs typeface="Noto Sans TC" pitchFamily="34" charset="-120"/>
              </a:rPr>
              <a:t>Automated Detection of Multiple Sclerosis Lesions Using Convolutional Neural Networks with Transfer Learning</a:t>
            </a:r>
            <a:endParaRPr lang="en-US" sz="1050" dirty="0"/>
          </a:p>
        </p:txBody>
      </p:sp>
      <p:sp>
        <p:nvSpPr>
          <p:cNvPr id="36" name="Text 34"/>
          <p:cNvSpPr/>
          <p:nvPr/>
        </p:nvSpPr>
        <p:spPr>
          <a:xfrm>
            <a:off x="4626650" y="4801076"/>
            <a:ext cx="1163598"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Niloofar Yousefi,Mohamed Seera, Chee Peng Lim</a:t>
            </a:r>
            <a:endParaRPr lang="en-US" sz="1050" dirty="0"/>
          </a:p>
        </p:txBody>
      </p:sp>
      <p:sp>
        <p:nvSpPr>
          <p:cNvPr id="37" name="Text 35"/>
          <p:cNvSpPr/>
          <p:nvPr/>
        </p:nvSpPr>
        <p:spPr>
          <a:xfrm>
            <a:off x="6143863" y="4801076"/>
            <a:ext cx="986671"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2020</a:t>
            </a:r>
            <a:endParaRPr lang="en-US" sz="1050" dirty="0"/>
          </a:p>
        </p:txBody>
      </p:sp>
      <p:sp>
        <p:nvSpPr>
          <p:cNvPr id="38" name="Text 36"/>
          <p:cNvSpPr/>
          <p:nvPr/>
        </p:nvSpPr>
        <p:spPr>
          <a:xfrm>
            <a:off x="7484150" y="4801076"/>
            <a:ext cx="1104662" cy="442913"/>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CNN with transfer learning</a:t>
            </a:r>
            <a:endParaRPr lang="en-US" sz="1050" dirty="0"/>
          </a:p>
        </p:txBody>
      </p:sp>
      <p:sp>
        <p:nvSpPr>
          <p:cNvPr id="39" name="Text 37"/>
          <p:cNvSpPr/>
          <p:nvPr/>
        </p:nvSpPr>
        <p:spPr>
          <a:xfrm>
            <a:off x="8942427" y="4801076"/>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VGG16,</a:t>
            </a:r>
            <a:endParaRPr lang="en-US" sz="1050" dirty="0"/>
          </a:p>
        </p:txBody>
      </p:sp>
      <p:sp>
        <p:nvSpPr>
          <p:cNvPr id="40" name="Text 38"/>
          <p:cNvSpPr/>
          <p:nvPr/>
        </p:nvSpPr>
        <p:spPr>
          <a:xfrm>
            <a:off x="8942427" y="5126355"/>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ResNet50</a:t>
            </a:r>
            <a:endParaRPr lang="en-US" sz="1050" dirty="0"/>
          </a:p>
        </p:txBody>
      </p:sp>
      <p:sp>
        <p:nvSpPr>
          <p:cNvPr id="41" name="Text 39"/>
          <p:cNvSpPr/>
          <p:nvPr/>
        </p:nvSpPr>
        <p:spPr>
          <a:xfrm>
            <a:off x="10459641" y="4801076"/>
            <a:ext cx="1513523" cy="1107281"/>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Uses pre-trained CNN models for lesion detection and classification in MS MRI scans</a:t>
            </a:r>
            <a:endParaRPr lang="en-US" sz="1050" dirty="0"/>
          </a:p>
        </p:txBody>
      </p:sp>
      <p:sp>
        <p:nvSpPr>
          <p:cNvPr id="42" name="Text 40"/>
          <p:cNvSpPr/>
          <p:nvPr/>
        </p:nvSpPr>
        <p:spPr>
          <a:xfrm>
            <a:off x="12326779" y="4801076"/>
            <a:ext cx="1517333" cy="664369"/>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Dataset imbalance affects model performance.</a:t>
            </a:r>
            <a:endParaRPr lang="en-US" sz="1050" dirty="0"/>
          </a:p>
        </p:txBody>
      </p:sp>
      <p:sp>
        <p:nvSpPr>
          <p:cNvPr id="43" name="Shape 41"/>
          <p:cNvSpPr/>
          <p:nvPr/>
        </p:nvSpPr>
        <p:spPr>
          <a:xfrm>
            <a:off x="613291" y="6019800"/>
            <a:ext cx="13403818" cy="499586"/>
          </a:xfrm>
          <a:prstGeom prst="rect">
            <a:avLst/>
          </a:prstGeom>
          <a:solidFill>
            <a:srgbClr val="FFFFFF">
              <a:alpha val="4000"/>
            </a:srgbClr>
          </a:solidFill>
          <a:ln/>
        </p:spPr>
      </p:sp>
      <p:sp>
        <p:nvSpPr>
          <p:cNvPr id="44" name="Text 42"/>
          <p:cNvSpPr/>
          <p:nvPr/>
        </p:nvSpPr>
        <p:spPr>
          <a:xfrm>
            <a:off x="786765" y="6131242"/>
            <a:ext cx="993219"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45" name="Text 43"/>
          <p:cNvSpPr/>
          <p:nvPr/>
        </p:nvSpPr>
        <p:spPr>
          <a:xfrm>
            <a:off x="2133600" y="6131242"/>
            <a:ext cx="2139434"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46" name="Text 44"/>
          <p:cNvSpPr/>
          <p:nvPr/>
        </p:nvSpPr>
        <p:spPr>
          <a:xfrm>
            <a:off x="4626650" y="6131242"/>
            <a:ext cx="1163598"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47" name="Text 45"/>
          <p:cNvSpPr/>
          <p:nvPr/>
        </p:nvSpPr>
        <p:spPr>
          <a:xfrm>
            <a:off x="6143863" y="6131242"/>
            <a:ext cx="986671"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48" name="Text 46"/>
          <p:cNvSpPr/>
          <p:nvPr/>
        </p:nvSpPr>
        <p:spPr>
          <a:xfrm>
            <a:off x="7484150" y="6131242"/>
            <a:ext cx="1104662"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49" name="Text 47"/>
          <p:cNvSpPr/>
          <p:nvPr/>
        </p:nvSpPr>
        <p:spPr>
          <a:xfrm>
            <a:off x="8942427" y="6131242"/>
            <a:ext cx="1163598"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50" name="Text 48"/>
          <p:cNvSpPr/>
          <p:nvPr/>
        </p:nvSpPr>
        <p:spPr>
          <a:xfrm>
            <a:off x="10459641" y="6131242"/>
            <a:ext cx="1513523"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51" name="Text 49"/>
          <p:cNvSpPr/>
          <p:nvPr/>
        </p:nvSpPr>
        <p:spPr>
          <a:xfrm>
            <a:off x="12326779" y="6131242"/>
            <a:ext cx="1517333" cy="276701"/>
          </a:xfrm>
          <a:prstGeom prst="rect">
            <a:avLst/>
          </a:prstGeom>
          <a:noFill/>
          <a:ln/>
        </p:spPr>
        <p:txBody>
          <a:bodyPr wrap="none" lIns="0" tIns="0" rIns="0" bIns="0" rtlCol="0" anchor="t"/>
          <a:lstStyle/>
          <a:p>
            <a:pPr marL="0" indent="0" algn="l">
              <a:lnSpc>
                <a:spcPts val="2150"/>
              </a:lnSpc>
              <a:buNone/>
            </a:pPr>
            <a:endParaRPr lang="en-US" sz="1350" dirty="0"/>
          </a:p>
        </p:txBody>
      </p:sp>
      <p:sp>
        <p:nvSpPr>
          <p:cNvPr id="52" name="Shape 50"/>
          <p:cNvSpPr/>
          <p:nvPr/>
        </p:nvSpPr>
        <p:spPr>
          <a:xfrm>
            <a:off x="613291" y="6519386"/>
            <a:ext cx="13403818" cy="1108710"/>
          </a:xfrm>
          <a:prstGeom prst="rect">
            <a:avLst/>
          </a:prstGeom>
          <a:solidFill>
            <a:srgbClr val="000000">
              <a:alpha val="4000"/>
            </a:srgbClr>
          </a:solidFill>
          <a:ln/>
        </p:spPr>
      </p:sp>
      <p:sp>
        <p:nvSpPr>
          <p:cNvPr id="53" name="Text 51"/>
          <p:cNvSpPr/>
          <p:nvPr/>
        </p:nvSpPr>
        <p:spPr>
          <a:xfrm>
            <a:off x="786765" y="6630829"/>
            <a:ext cx="993219"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6</a:t>
            </a:r>
            <a:endParaRPr lang="en-US" sz="1050" dirty="0"/>
          </a:p>
        </p:txBody>
      </p:sp>
      <p:sp>
        <p:nvSpPr>
          <p:cNvPr id="54" name="Text 52"/>
          <p:cNvSpPr/>
          <p:nvPr/>
        </p:nvSpPr>
        <p:spPr>
          <a:xfrm>
            <a:off x="2133600" y="6630829"/>
            <a:ext cx="2139434" cy="664369"/>
          </a:xfrm>
          <a:prstGeom prst="rect">
            <a:avLst/>
          </a:prstGeom>
          <a:noFill/>
          <a:ln/>
        </p:spPr>
        <p:txBody>
          <a:bodyPr wrap="square" lIns="0" tIns="0" rIns="0" bIns="0" rtlCol="0" anchor="t"/>
          <a:lstStyle/>
          <a:p>
            <a:pPr marL="0" indent="0" algn="l">
              <a:lnSpc>
                <a:spcPts val="1700"/>
              </a:lnSpc>
              <a:buNone/>
            </a:pPr>
            <a:r>
              <a:rPr lang="en-US" sz="1050" b="1" dirty="0">
                <a:solidFill>
                  <a:srgbClr val="E0D6DE"/>
                </a:solidFill>
                <a:latin typeface="Noto Sans TC" pitchFamily="34" charset="0"/>
                <a:ea typeface="Noto Sans TC" pitchFamily="34" charset="-122"/>
                <a:cs typeface="Noto Sans TC" pitchFamily="34" charset="-120"/>
              </a:rPr>
              <a:t>3D Deep Learning Approach for Multiple Sclerosis Lesion Segmentation Using MRI Data</a:t>
            </a:r>
            <a:endParaRPr lang="en-US" sz="1050" dirty="0"/>
          </a:p>
        </p:txBody>
      </p:sp>
      <p:sp>
        <p:nvSpPr>
          <p:cNvPr id="55" name="Text 53"/>
          <p:cNvSpPr/>
          <p:nvPr/>
        </p:nvSpPr>
        <p:spPr>
          <a:xfrm>
            <a:off x="4626650" y="6630829"/>
            <a:ext cx="1163598"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AnnaDyrba, Stefan Oltmanns,Mirco Riedel, et al.</a:t>
            </a:r>
            <a:endParaRPr lang="en-US" sz="1050" dirty="0"/>
          </a:p>
        </p:txBody>
      </p:sp>
      <p:sp>
        <p:nvSpPr>
          <p:cNvPr id="56" name="Text 54"/>
          <p:cNvSpPr/>
          <p:nvPr/>
        </p:nvSpPr>
        <p:spPr>
          <a:xfrm>
            <a:off x="6143863" y="6630829"/>
            <a:ext cx="986671"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2020</a:t>
            </a:r>
            <a:endParaRPr lang="en-US" sz="1050" dirty="0"/>
          </a:p>
        </p:txBody>
      </p:sp>
      <p:sp>
        <p:nvSpPr>
          <p:cNvPr id="57" name="Text 55"/>
          <p:cNvSpPr/>
          <p:nvPr/>
        </p:nvSpPr>
        <p:spPr>
          <a:xfrm>
            <a:off x="7484150" y="6630829"/>
            <a:ext cx="1104662"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3D U-Net</a:t>
            </a:r>
            <a:endParaRPr lang="en-US" sz="1050" dirty="0"/>
          </a:p>
        </p:txBody>
      </p:sp>
      <p:sp>
        <p:nvSpPr>
          <p:cNvPr id="58" name="Text 56"/>
          <p:cNvSpPr/>
          <p:nvPr/>
        </p:nvSpPr>
        <p:spPr>
          <a:xfrm>
            <a:off x="8942427" y="6630829"/>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3D CNN (U-</a:t>
            </a:r>
            <a:endParaRPr lang="en-US" sz="1050" dirty="0"/>
          </a:p>
        </p:txBody>
      </p:sp>
      <p:sp>
        <p:nvSpPr>
          <p:cNvPr id="59" name="Text 57"/>
          <p:cNvSpPr/>
          <p:nvPr/>
        </p:nvSpPr>
        <p:spPr>
          <a:xfrm>
            <a:off x="8942427" y="6956108"/>
            <a:ext cx="1163598" cy="221456"/>
          </a:xfrm>
          <a:prstGeom prst="rect">
            <a:avLst/>
          </a:prstGeom>
          <a:noFill/>
          <a:ln/>
        </p:spPr>
        <p:txBody>
          <a:bodyPr wrap="non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Net variant)</a:t>
            </a:r>
            <a:endParaRPr lang="en-US" sz="1050" dirty="0"/>
          </a:p>
        </p:txBody>
      </p:sp>
      <p:sp>
        <p:nvSpPr>
          <p:cNvPr id="60" name="Text 58"/>
          <p:cNvSpPr/>
          <p:nvPr/>
        </p:nvSpPr>
        <p:spPr>
          <a:xfrm>
            <a:off x="10459641" y="6630829"/>
            <a:ext cx="1513523" cy="885825"/>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Develops a 3D U-Net model for precise segmentation ofMS lesions.</a:t>
            </a:r>
            <a:endParaRPr lang="en-US" sz="1050" dirty="0"/>
          </a:p>
        </p:txBody>
      </p:sp>
      <p:sp>
        <p:nvSpPr>
          <p:cNvPr id="61" name="Text 59"/>
          <p:cNvSpPr/>
          <p:nvPr/>
        </p:nvSpPr>
        <p:spPr>
          <a:xfrm>
            <a:off x="12326779" y="6630829"/>
            <a:ext cx="1517333" cy="442913"/>
          </a:xfrm>
          <a:prstGeom prst="rect">
            <a:avLst/>
          </a:prstGeom>
          <a:noFill/>
          <a:ln/>
        </p:spPr>
        <p:txBody>
          <a:bodyPr wrap="square" lIns="0" tIns="0" rIns="0" bIns="0" rtlCol="0" anchor="t"/>
          <a:lstStyle/>
          <a:p>
            <a:pPr marL="0" indent="0" algn="l">
              <a:lnSpc>
                <a:spcPts val="1700"/>
              </a:lnSpc>
              <a:buNone/>
            </a:pPr>
            <a:r>
              <a:rPr lang="en-US" sz="1050" dirty="0">
                <a:solidFill>
                  <a:srgbClr val="E0D6DE"/>
                </a:solidFill>
                <a:latin typeface="Noto Sans TC" pitchFamily="34" charset="0"/>
                <a:ea typeface="Noto Sans TC" pitchFamily="34" charset="-122"/>
                <a:cs typeface="Noto Sans TC" pitchFamily="34" charset="-120"/>
              </a:rPr>
              <a:t>Requires large labeled datasets for training.</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7093" y="437674"/>
            <a:ext cx="3979188" cy="497324"/>
          </a:xfrm>
          <a:prstGeom prst="rect">
            <a:avLst/>
          </a:prstGeom>
          <a:noFill/>
          <a:ln/>
        </p:spPr>
        <p:txBody>
          <a:bodyPr wrap="none" lIns="0" tIns="0" rIns="0" bIns="0" rtlCol="0" anchor="t"/>
          <a:lstStyle/>
          <a:p>
            <a:pPr marL="0" indent="0" algn="l">
              <a:lnSpc>
                <a:spcPts val="3900"/>
              </a:lnSpc>
              <a:buNone/>
            </a:pPr>
            <a:endParaRPr lang="en-US" sz="3100" dirty="0"/>
          </a:p>
        </p:txBody>
      </p:sp>
      <p:sp>
        <p:nvSpPr>
          <p:cNvPr id="3" name="Shape 1"/>
          <p:cNvSpPr/>
          <p:nvPr/>
        </p:nvSpPr>
        <p:spPr>
          <a:xfrm>
            <a:off x="557093" y="1253252"/>
            <a:ext cx="13516213" cy="6539389"/>
          </a:xfrm>
          <a:prstGeom prst="roundRect">
            <a:avLst>
              <a:gd name="adj" fmla="val 365"/>
            </a:avLst>
          </a:prstGeom>
          <a:noFill/>
          <a:ln w="7620">
            <a:solidFill>
              <a:srgbClr val="FFFFFF">
                <a:alpha val="24000"/>
              </a:srgbClr>
            </a:solidFill>
            <a:prstDash val="solid"/>
          </a:ln>
        </p:spPr>
      </p:sp>
      <p:sp>
        <p:nvSpPr>
          <p:cNvPr id="4" name="Shape 2"/>
          <p:cNvSpPr/>
          <p:nvPr/>
        </p:nvSpPr>
        <p:spPr>
          <a:xfrm>
            <a:off x="564713" y="1260872"/>
            <a:ext cx="13500973" cy="1059061"/>
          </a:xfrm>
          <a:prstGeom prst="rect">
            <a:avLst/>
          </a:prstGeom>
          <a:solidFill>
            <a:srgbClr val="FFFFFF">
              <a:alpha val="4000"/>
            </a:srgbClr>
          </a:solidFill>
          <a:ln/>
        </p:spPr>
      </p:sp>
      <p:sp>
        <p:nvSpPr>
          <p:cNvPr id="5" name="Text 3"/>
          <p:cNvSpPr/>
          <p:nvPr/>
        </p:nvSpPr>
        <p:spPr>
          <a:xfrm>
            <a:off x="724138" y="1363980"/>
            <a:ext cx="103084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S.no</a:t>
            </a:r>
            <a:endParaRPr lang="en-US" sz="1250" dirty="0"/>
          </a:p>
        </p:txBody>
      </p:sp>
      <p:sp>
        <p:nvSpPr>
          <p:cNvPr id="6" name="Text 4"/>
          <p:cNvSpPr/>
          <p:nvPr/>
        </p:nvSpPr>
        <p:spPr>
          <a:xfrm>
            <a:off x="2080736" y="1363980"/>
            <a:ext cx="1753314"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Paper Title</a:t>
            </a:r>
            <a:endParaRPr lang="en-US" sz="1250" dirty="0"/>
          </a:p>
        </p:txBody>
      </p:sp>
      <p:sp>
        <p:nvSpPr>
          <p:cNvPr id="7" name="Text 5"/>
          <p:cNvSpPr/>
          <p:nvPr/>
        </p:nvSpPr>
        <p:spPr>
          <a:xfrm>
            <a:off x="4159806" y="1363980"/>
            <a:ext cx="186404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Author(s)</a:t>
            </a:r>
            <a:endParaRPr lang="en-US" sz="1250" dirty="0"/>
          </a:p>
        </p:txBody>
      </p:sp>
      <p:sp>
        <p:nvSpPr>
          <p:cNvPr id="8" name="Text 6"/>
          <p:cNvSpPr/>
          <p:nvPr/>
        </p:nvSpPr>
        <p:spPr>
          <a:xfrm>
            <a:off x="6349603" y="1363980"/>
            <a:ext cx="1024295"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Publish year</a:t>
            </a:r>
            <a:endParaRPr lang="en-US" sz="1250" dirty="0"/>
          </a:p>
        </p:txBody>
      </p:sp>
      <p:sp>
        <p:nvSpPr>
          <p:cNvPr id="9" name="Text 7"/>
          <p:cNvSpPr/>
          <p:nvPr/>
        </p:nvSpPr>
        <p:spPr>
          <a:xfrm>
            <a:off x="7699653" y="1363980"/>
            <a:ext cx="130647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Model Used</a:t>
            </a:r>
            <a:endParaRPr lang="en-US" sz="1250" dirty="0"/>
          </a:p>
        </p:txBody>
      </p:sp>
      <p:sp>
        <p:nvSpPr>
          <p:cNvPr id="10" name="Text 8"/>
          <p:cNvSpPr/>
          <p:nvPr/>
        </p:nvSpPr>
        <p:spPr>
          <a:xfrm>
            <a:off x="9331881" y="1363980"/>
            <a:ext cx="130647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Deep</a:t>
            </a:r>
            <a:endParaRPr lang="en-US" sz="1250" dirty="0"/>
          </a:p>
        </p:txBody>
      </p:sp>
      <p:sp>
        <p:nvSpPr>
          <p:cNvPr id="11" name="Text 9"/>
          <p:cNvSpPr/>
          <p:nvPr/>
        </p:nvSpPr>
        <p:spPr>
          <a:xfrm>
            <a:off x="9331881" y="1714143"/>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F9D933"/>
                </a:solidFill>
                <a:latin typeface="Noto Sans TC" pitchFamily="34" charset="0"/>
                <a:ea typeface="Noto Sans TC" pitchFamily="34" charset="-122"/>
                <a:cs typeface="Noto Sans TC" pitchFamily="34" charset="-120"/>
              </a:rPr>
              <a:t>Learning</a:t>
            </a:r>
            <a:endParaRPr lang="en-US" sz="1000" dirty="0"/>
          </a:p>
        </p:txBody>
      </p:sp>
      <p:sp>
        <p:nvSpPr>
          <p:cNvPr id="12" name="Text 10"/>
          <p:cNvSpPr/>
          <p:nvPr/>
        </p:nvSpPr>
        <p:spPr>
          <a:xfrm>
            <a:off x="9331881" y="2013228"/>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F9D933"/>
                </a:solidFill>
                <a:latin typeface="Noto Sans TC" pitchFamily="34" charset="0"/>
                <a:ea typeface="Noto Sans TC" pitchFamily="34" charset="-122"/>
                <a:cs typeface="Noto Sans TC" pitchFamily="34" charset="-120"/>
              </a:rPr>
              <a:t>Architecture</a:t>
            </a:r>
            <a:endParaRPr lang="en-US" sz="1000" dirty="0"/>
          </a:p>
        </p:txBody>
      </p:sp>
      <p:sp>
        <p:nvSpPr>
          <p:cNvPr id="13" name="Text 11"/>
          <p:cNvSpPr/>
          <p:nvPr/>
        </p:nvSpPr>
        <p:spPr>
          <a:xfrm>
            <a:off x="10964108" y="1363980"/>
            <a:ext cx="130647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Summary</a:t>
            </a:r>
            <a:endParaRPr lang="en-US" sz="1250" dirty="0"/>
          </a:p>
        </p:txBody>
      </p:sp>
      <p:sp>
        <p:nvSpPr>
          <p:cNvPr id="14" name="Text 12"/>
          <p:cNvSpPr/>
          <p:nvPr/>
        </p:nvSpPr>
        <p:spPr>
          <a:xfrm>
            <a:off x="12596336" y="1363980"/>
            <a:ext cx="1310283" cy="254675"/>
          </a:xfrm>
          <a:prstGeom prst="rect">
            <a:avLst/>
          </a:prstGeom>
          <a:noFill/>
          <a:ln/>
        </p:spPr>
        <p:txBody>
          <a:bodyPr wrap="none" lIns="0" tIns="0" rIns="0" bIns="0" rtlCol="0" anchor="t"/>
          <a:lstStyle/>
          <a:p>
            <a:pPr marL="0" indent="0" algn="l">
              <a:lnSpc>
                <a:spcPts val="2000"/>
              </a:lnSpc>
              <a:buNone/>
            </a:pPr>
            <a:r>
              <a:rPr lang="en-US" sz="1250" dirty="0">
                <a:solidFill>
                  <a:srgbClr val="F9D933"/>
                </a:solidFill>
                <a:latin typeface="Noto Sans TC" pitchFamily="34" charset="0"/>
                <a:ea typeface="Noto Sans TC" pitchFamily="34" charset="-122"/>
                <a:cs typeface="Noto Sans TC" pitchFamily="34" charset="-120"/>
              </a:rPr>
              <a:t>Limitati-on</a:t>
            </a:r>
            <a:endParaRPr lang="en-US" sz="1250" dirty="0"/>
          </a:p>
        </p:txBody>
      </p:sp>
      <p:sp>
        <p:nvSpPr>
          <p:cNvPr id="15" name="Shape 13"/>
          <p:cNvSpPr/>
          <p:nvPr/>
        </p:nvSpPr>
        <p:spPr>
          <a:xfrm>
            <a:off x="564713" y="2319933"/>
            <a:ext cx="13500973" cy="1020604"/>
          </a:xfrm>
          <a:prstGeom prst="rect">
            <a:avLst/>
          </a:prstGeom>
          <a:solidFill>
            <a:srgbClr val="000000">
              <a:alpha val="4000"/>
            </a:srgbClr>
          </a:solidFill>
          <a:ln/>
        </p:spPr>
      </p:sp>
      <p:sp>
        <p:nvSpPr>
          <p:cNvPr id="16" name="Text 14"/>
          <p:cNvSpPr/>
          <p:nvPr/>
        </p:nvSpPr>
        <p:spPr>
          <a:xfrm>
            <a:off x="724138" y="2423041"/>
            <a:ext cx="103084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7</a:t>
            </a:r>
            <a:endParaRPr lang="en-US" sz="1000" dirty="0"/>
          </a:p>
        </p:txBody>
      </p:sp>
      <p:sp>
        <p:nvSpPr>
          <p:cNvPr id="17" name="Text 15"/>
          <p:cNvSpPr/>
          <p:nvPr/>
        </p:nvSpPr>
        <p:spPr>
          <a:xfrm>
            <a:off x="2080736" y="2423041"/>
            <a:ext cx="1753314" cy="610791"/>
          </a:xfrm>
          <a:prstGeom prst="rect">
            <a:avLst/>
          </a:prstGeom>
          <a:noFill/>
          <a:ln/>
        </p:spPr>
        <p:txBody>
          <a:bodyPr wrap="square" lIns="0" tIns="0" rIns="0" bIns="0" rtlCol="0" anchor="t"/>
          <a:lstStyle/>
          <a:p>
            <a:pPr marL="0" indent="0" algn="l">
              <a:lnSpc>
                <a:spcPts val="1600"/>
              </a:lnSpc>
              <a:buNone/>
            </a:pPr>
            <a:r>
              <a:rPr lang="en-US" sz="1000" b="1" dirty="0">
                <a:solidFill>
                  <a:srgbClr val="E0D6DE"/>
                </a:solidFill>
                <a:latin typeface="Noto Sans TC" pitchFamily="34" charset="0"/>
                <a:ea typeface="Noto Sans TC" pitchFamily="34" charset="-122"/>
                <a:cs typeface="Noto Sans TC" pitchFamily="34" charset="-120"/>
              </a:rPr>
              <a:t>Multi-Scale Attention U-Net for Multiple Sclerosis  Lesion Segmentation</a:t>
            </a:r>
            <a:endParaRPr lang="en-US" sz="1000" dirty="0"/>
          </a:p>
        </p:txBody>
      </p:sp>
      <p:sp>
        <p:nvSpPr>
          <p:cNvPr id="18" name="Text 16"/>
          <p:cNvSpPr/>
          <p:nvPr/>
        </p:nvSpPr>
        <p:spPr>
          <a:xfrm>
            <a:off x="4159806" y="2423041"/>
            <a:ext cx="186404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Sarah Rezaei, Hooman Bahrami,Mohammad Fakhri </a:t>
            </a:r>
            <a:endParaRPr lang="en-US" sz="1000" dirty="0"/>
          </a:p>
        </p:txBody>
      </p:sp>
      <p:sp>
        <p:nvSpPr>
          <p:cNvPr id="19" name="Text 17"/>
          <p:cNvSpPr/>
          <p:nvPr/>
        </p:nvSpPr>
        <p:spPr>
          <a:xfrm>
            <a:off x="6349603" y="2423041"/>
            <a:ext cx="1024295"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2021</a:t>
            </a:r>
            <a:endParaRPr lang="en-US" sz="1000" dirty="0"/>
          </a:p>
        </p:txBody>
      </p:sp>
      <p:sp>
        <p:nvSpPr>
          <p:cNvPr id="20" name="Text 18"/>
          <p:cNvSpPr/>
          <p:nvPr/>
        </p:nvSpPr>
        <p:spPr>
          <a:xfrm>
            <a:off x="7699653" y="2423041"/>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Attention U-</a:t>
            </a:r>
            <a:endParaRPr lang="en-US" sz="1000" dirty="0"/>
          </a:p>
        </p:txBody>
      </p:sp>
      <p:sp>
        <p:nvSpPr>
          <p:cNvPr id="21" name="Text 19"/>
          <p:cNvSpPr/>
          <p:nvPr/>
        </p:nvSpPr>
        <p:spPr>
          <a:xfrm>
            <a:off x="7699653" y="2722126"/>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Net</a:t>
            </a:r>
            <a:endParaRPr lang="en-US" sz="1000" dirty="0"/>
          </a:p>
        </p:txBody>
      </p:sp>
      <p:sp>
        <p:nvSpPr>
          <p:cNvPr id="22" name="Text 20"/>
          <p:cNvSpPr/>
          <p:nvPr/>
        </p:nvSpPr>
        <p:spPr>
          <a:xfrm>
            <a:off x="9331881" y="2423041"/>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U-Net with</a:t>
            </a:r>
            <a:endParaRPr lang="en-US" sz="1000" dirty="0"/>
          </a:p>
        </p:txBody>
      </p:sp>
      <p:sp>
        <p:nvSpPr>
          <p:cNvPr id="23" name="Text 21"/>
          <p:cNvSpPr/>
          <p:nvPr/>
        </p:nvSpPr>
        <p:spPr>
          <a:xfrm>
            <a:off x="9331881" y="2722126"/>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attention</a:t>
            </a:r>
            <a:endParaRPr lang="en-US" sz="1000" dirty="0"/>
          </a:p>
        </p:txBody>
      </p:sp>
      <p:sp>
        <p:nvSpPr>
          <p:cNvPr id="24" name="Text 22"/>
          <p:cNvSpPr/>
          <p:nvPr/>
        </p:nvSpPr>
        <p:spPr>
          <a:xfrm>
            <a:off x="9331881" y="3021211"/>
            <a:ext cx="130647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mechanis-ms</a:t>
            </a:r>
            <a:endParaRPr lang="en-US" sz="1000" dirty="0"/>
          </a:p>
        </p:txBody>
      </p:sp>
      <p:sp>
        <p:nvSpPr>
          <p:cNvPr id="25" name="Text 23"/>
          <p:cNvSpPr/>
          <p:nvPr/>
        </p:nvSpPr>
        <p:spPr>
          <a:xfrm>
            <a:off x="10964108" y="2423041"/>
            <a:ext cx="1306473" cy="81438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Enhances lesion segmentati-on accuracy using attention layers.</a:t>
            </a:r>
            <a:endParaRPr lang="en-US" sz="1000" dirty="0"/>
          </a:p>
        </p:txBody>
      </p:sp>
      <p:sp>
        <p:nvSpPr>
          <p:cNvPr id="26" name="Text 24"/>
          <p:cNvSpPr/>
          <p:nvPr/>
        </p:nvSpPr>
        <p:spPr>
          <a:xfrm>
            <a:off x="12596336" y="2423041"/>
            <a:ext cx="1310283" cy="610791"/>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Computati-nal cost is high due to complex attention mechanism.</a:t>
            </a:r>
            <a:endParaRPr lang="en-US" sz="1000" dirty="0"/>
          </a:p>
        </p:txBody>
      </p:sp>
      <p:sp>
        <p:nvSpPr>
          <p:cNvPr id="27" name="Shape 25"/>
          <p:cNvSpPr/>
          <p:nvPr/>
        </p:nvSpPr>
        <p:spPr>
          <a:xfrm>
            <a:off x="564713" y="3340537"/>
            <a:ext cx="13500973" cy="460891"/>
          </a:xfrm>
          <a:prstGeom prst="rect">
            <a:avLst/>
          </a:prstGeom>
          <a:solidFill>
            <a:srgbClr val="FFFFFF">
              <a:alpha val="4000"/>
            </a:srgbClr>
          </a:solidFill>
          <a:ln/>
        </p:spPr>
      </p:sp>
      <p:sp>
        <p:nvSpPr>
          <p:cNvPr id="28" name="Text 26"/>
          <p:cNvSpPr/>
          <p:nvPr/>
        </p:nvSpPr>
        <p:spPr>
          <a:xfrm>
            <a:off x="724138" y="3443645"/>
            <a:ext cx="10308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29" name="Text 27"/>
          <p:cNvSpPr/>
          <p:nvPr/>
        </p:nvSpPr>
        <p:spPr>
          <a:xfrm>
            <a:off x="2080736" y="3443645"/>
            <a:ext cx="1753314"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0" name="Text 28"/>
          <p:cNvSpPr/>
          <p:nvPr/>
        </p:nvSpPr>
        <p:spPr>
          <a:xfrm>
            <a:off x="4159806" y="3443645"/>
            <a:ext cx="18640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1" name="Text 29"/>
          <p:cNvSpPr/>
          <p:nvPr/>
        </p:nvSpPr>
        <p:spPr>
          <a:xfrm>
            <a:off x="6349603" y="3443645"/>
            <a:ext cx="1024295"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2" name="Text 30"/>
          <p:cNvSpPr/>
          <p:nvPr/>
        </p:nvSpPr>
        <p:spPr>
          <a:xfrm>
            <a:off x="7699653" y="3443645"/>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3" name="Text 31"/>
          <p:cNvSpPr/>
          <p:nvPr/>
        </p:nvSpPr>
        <p:spPr>
          <a:xfrm>
            <a:off x="9331881" y="3443645"/>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4" name="Text 32"/>
          <p:cNvSpPr/>
          <p:nvPr/>
        </p:nvSpPr>
        <p:spPr>
          <a:xfrm>
            <a:off x="10964108" y="3443645"/>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5" name="Text 33"/>
          <p:cNvSpPr/>
          <p:nvPr/>
        </p:nvSpPr>
        <p:spPr>
          <a:xfrm>
            <a:off x="12596336" y="3443645"/>
            <a:ext cx="131028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36" name="Shape 34"/>
          <p:cNvSpPr/>
          <p:nvPr/>
        </p:nvSpPr>
        <p:spPr>
          <a:xfrm>
            <a:off x="564713" y="3801427"/>
            <a:ext cx="13500973" cy="1020604"/>
          </a:xfrm>
          <a:prstGeom prst="rect">
            <a:avLst/>
          </a:prstGeom>
          <a:solidFill>
            <a:srgbClr val="000000">
              <a:alpha val="4000"/>
            </a:srgbClr>
          </a:solidFill>
          <a:ln/>
        </p:spPr>
      </p:sp>
      <p:sp>
        <p:nvSpPr>
          <p:cNvPr id="37" name="Text 35"/>
          <p:cNvSpPr/>
          <p:nvPr/>
        </p:nvSpPr>
        <p:spPr>
          <a:xfrm>
            <a:off x="724138" y="3904536"/>
            <a:ext cx="103084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8</a:t>
            </a:r>
            <a:endParaRPr lang="en-US" sz="1000" dirty="0"/>
          </a:p>
        </p:txBody>
      </p:sp>
      <p:sp>
        <p:nvSpPr>
          <p:cNvPr id="38" name="Text 36"/>
          <p:cNvSpPr/>
          <p:nvPr/>
        </p:nvSpPr>
        <p:spPr>
          <a:xfrm>
            <a:off x="2080736" y="3904536"/>
            <a:ext cx="1753314" cy="610791"/>
          </a:xfrm>
          <a:prstGeom prst="rect">
            <a:avLst/>
          </a:prstGeom>
          <a:noFill/>
          <a:ln/>
        </p:spPr>
        <p:txBody>
          <a:bodyPr wrap="square" lIns="0" tIns="0" rIns="0" bIns="0" rtlCol="0" anchor="t"/>
          <a:lstStyle/>
          <a:p>
            <a:pPr marL="0" indent="0" algn="l">
              <a:lnSpc>
                <a:spcPts val="1600"/>
              </a:lnSpc>
              <a:buNone/>
            </a:pPr>
            <a:r>
              <a:rPr lang="en-US" sz="1000" b="1" dirty="0">
                <a:solidFill>
                  <a:srgbClr val="E0D6DE"/>
                </a:solidFill>
                <a:latin typeface="Noto Sans TC" pitchFamily="34" charset="0"/>
                <a:ea typeface="Noto Sans TC" pitchFamily="34" charset="-122"/>
                <a:cs typeface="Noto Sans TC" pitchFamily="34" charset="-120"/>
              </a:rPr>
              <a:t>Hybrid Deep Learning Model for MS Detection Using MRI and Clinical Data</a:t>
            </a:r>
            <a:endParaRPr lang="en-US" sz="1000" dirty="0"/>
          </a:p>
        </p:txBody>
      </p:sp>
      <p:sp>
        <p:nvSpPr>
          <p:cNvPr id="39" name="Text 37"/>
          <p:cNvSpPr/>
          <p:nvPr/>
        </p:nvSpPr>
        <p:spPr>
          <a:xfrm>
            <a:off x="4159806" y="3904536"/>
            <a:ext cx="186404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Lianqiang Gao, Wei Zhang, Xin Li</a:t>
            </a:r>
            <a:endParaRPr lang="en-US" sz="1000" dirty="0"/>
          </a:p>
        </p:txBody>
      </p:sp>
      <p:sp>
        <p:nvSpPr>
          <p:cNvPr id="40" name="Text 38"/>
          <p:cNvSpPr/>
          <p:nvPr/>
        </p:nvSpPr>
        <p:spPr>
          <a:xfrm>
            <a:off x="6349603" y="3904536"/>
            <a:ext cx="1024295"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2022</a:t>
            </a:r>
            <a:endParaRPr lang="en-US" sz="1000" dirty="0"/>
          </a:p>
        </p:txBody>
      </p:sp>
      <p:sp>
        <p:nvSpPr>
          <p:cNvPr id="41" name="Text 39"/>
          <p:cNvSpPr/>
          <p:nvPr/>
        </p:nvSpPr>
        <p:spPr>
          <a:xfrm>
            <a:off x="7699653" y="3904536"/>
            <a:ext cx="130647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Hybrid CNN-RNN model</a:t>
            </a:r>
            <a:endParaRPr lang="en-US" sz="1000" dirty="0"/>
          </a:p>
        </p:txBody>
      </p:sp>
      <p:sp>
        <p:nvSpPr>
          <p:cNvPr id="42" name="Text 40"/>
          <p:cNvSpPr/>
          <p:nvPr/>
        </p:nvSpPr>
        <p:spPr>
          <a:xfrm>
            <a:off x="9331881" y="3904536"/>
            <a:ext cx="130647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Combinati-on of CNN and LSTM</a:t>
            </a:r>
            <a:endParaRPr lang="en-US" sz="1000" dirty="0"/>
          </a:p>
        </p:txBody>
      </p:sp>
      <p:sp>
        <p:nvSpPr>
          <p:cNvPr id="43" name="Text 41"/>
          <p:cNvSpPr/>
          <p:nvPr/>
        </p:nvSpPr>
        <p:spPr>
          <a:xfrm>
            <a:off x="10964108" y="3904536"/>
            <a:ext cx="1306473" cy="81438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Integrates imaging and non-imaging data for better MS detection.</a:t>
            </a:r>
            <a:endParaRPr lang="en-US" sz="1000" dirty="0"/>
          </a:p>
        </p:txBody>
      </p:sp>
      <p:sp>
        <p:nvSpPr>
          <p:cNvPr id="44" name="Text 42"/>
          <p:cNvSpPr/>
          <p:nvPr/>
        </p:nvSpPr>
        <p:spPr>
          <a:xfrm>
            <a:off x="12596336" y="3904536"/>
            <a:ext cx="1310283" cy="610791"/>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Requires multi-modal datasets, which are scarce.</a:t>
            </a:r>
            <a:endParaRPr lang="en-US" sz="1000" dirty="0"/>
          </a:p>
        </p:txBody>
      </p:sp>
      <p:sp>
        <p:nvSpPr>
          <p:cNvPr id="45" name="Shape 43"/>
          <p:cNvSpPr/>
          <p:nvPr/>
        </p:nvSpPr>
        <p:spPr>
          <a:xfrm>
            <a:off x="564713" y="4822031"/>
            <a:ext cx="13500973" cy="460891"/>
          </a:xfrm>
          <a:prstGeom prst="rect">
            <a:avLst/>
          </a:prstGeom>
          <a:solidFill>
            <a:srgbClr val="FFFFFF">
              <a:alpha val="4000"/>
            </a:srgbClr>
          </a:solidFill>
          <a:ln/>
        </p:spPr>
      </p:sp>
      <p:sp>
        <p:nvSpPr>
          <p:cNvPr id="46" name="Text 44"/>
          <p:cNvSpPr/>
          <p:nvPr/>
        </p:nvSpPr>
        <p:spPr>
          <a:xfrm>
            <a:off x="724138" y="4925139"/>
            <a:ext cx="10308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47" name="Text 45"/>
          <p:cNvSpPr/>
          <p:nvPr/>
        </p:nvSpPr>
        <p:spPr>
          <a:xfrm>
            <a:off x="2080736" y="4925139"/>
            <a:ext cx="1753314"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48" name="Text 46"/>
          <p:cNvSpPr/>
          <p:nvPr/>
        </p:nvSpPr>
        <p:spPr>
          <a:xfrm>
            <a:off x="4159806" y="4925139"/>
            <a:ext cx="18640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49" name="Text 47"/>
          <p:cNvSpPr/>
          <p:nvPr/>
        </p:nvSpPr>
        <p:spPr>
          <a:xfrm>
            <a:off x="6349603" y="4925139"/>
            <a:ext cx="1024295"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50" name="Text 48"/>
          <p:cNvSpPr/>
          <p:nvPr/>
        </p:nvSpPr>
        <p:spPr>
          <a:xfrm>
            <a:off x="7699653" y="4925139"/>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51" name="Text 49"/>
          <p:cNvSpPr/>
          <p:nvPr/>
        </p:nvSpPr>
        <p:spPr>
          <a:xfrm>
            <a:off x="9331881" y="4925139"/>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52" name="Text 50"/>
          <p:cNvSpPr/>
          <p:nvPr/>
        </p:nvSpPr>
        <p:spPr>
          <a:xfrm>
            <a:off x="10964108" y="4925139"/>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53" name="Text 51"/>
          <p:cNvSpPr/>
          <p:nvPr/>
        </p:nvSpPr>
        <p:spPr>
          <a:xfrm>
            <a:off x="12596336" y="4925139"/>
            <a:ext cx="131028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54" name="Shape 52"/>
          <p:cNvSpPr/>
          <p:nvPr/>
        </p:nvSpPr>
        <p:spPr>
          <a:xfrm>
            <a:off x="564713" y="5282922"/>
            <a:ext cx="13500973" cy="1020604"/>
          </a:xfrm>
          <a:prstGeom prst="rect">
            <a:avLst/>
          </a:prstGeom>
          <a:solidFill>
            <a:srgbClr val="000000">
              <a:alpha val="4000"/>
            </a:srgbClr>
          </a:solidFill>
          <a:ln/>
        </p:spPr>
      </p:sp>
      <p:sp>
        <p:nvSpPr>
          <p:cNvPr id="55" name="Text 53"/>
          <p:cNvSpPr/>
          <p:nvPr/>
        </p:nvSpPr>
        <p:spPr>
          <a:xfrm>
            <a:off x="724138" y="5386030"/>
            <a:ext cx="103084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9</a:t>
            </a:r>
            <a:endParaRPr lang="en-US" sz="1000" dirty="0"/>
          </a:p>
        </p:txBody>
      </p:sp>
      <p:sp>
        <p:nvSpPr>
          <p:cNvPr id="56" name="Text 54"/>
          <p:cNvSpPr/>
          <p:nvPr/>
        </p:nvSpPr>
        <p:spPr>
          <a:xfrm>
            <a:off x="2080736" y="5386030"/>
            <a:ext cx="1753314" cy="610791"/>
          </a:xfrm>
          <a:prstGeom prst="rect">
            <a:avLst/>
          </a:prstGeom>
          <a:noFill/>
          <a:ln/>
        </p:spPr>
        <p:txBody>
          <a:bodyPr wrap="square" lIns="0" tIns="0" rIns="0" bIns="0" rtlCol="0" anchor="t"/>
          <a:lstStyle/>
          <a:p>
            <a:pPr marL="0" indent="0" algn="l">
              <a:lnSpc>
                <a:spcPts val="1600"/>
              </a:lnSpc>
              <a:buNone/>
            </a:pPr>
            <a:r>
              <a:rPr lang="en-US" sz="1000" b="1" dirty="0">
                <a:solidFill>
                  <a:srgbClr val="E0D6DE"/>
                </a:solidFill>
                <a:latin typeface="Noto Sans TC" pitchFamily="34" charset="0"/>
                <a:ea typeface="Noto Sans TC" pitchFamily="34" charset="-122"/>
                <a:cs typeface="Noto Sans TC" pitchFamily="34" charset="-120"/>
              </a:rPr>
              <a:t>Deep Reinforcement Learning for Automated MS Lesion Segmentation</a:t>
            </a:r>
            <a:endParaRPr lang="en-US" sz="1000" dirty="0"/>
          </a:p>
        </p:txBody>
      </p:sp>
      <p:sp>
        <p:nvSpPr>
          <p:cNvPr id="57" name="Text 55"/>
          <p:cNvSpPr/>
          <p:nvPr/>
        </p:nvSpPr>
        <p:spPr>
          <a:xfrm>
            <a:off x="4159806" y="5386030"/>
            <a:ext cx="186404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Alex johnson,Maria Perez,Kevin Lee</a:t>
            </a:r>
            <a:endParaRPr lang="en-US" sz="1000" dirty="0"/>
          </a:p>
        </p:txBody>
      </p:sp>
      <p:sp>
        <p:nvSpPr>
          <p:cNvPr id="58" name="Text 56"/>
          <p:cNvSpPr/>
          <p:nvPr/>
        </p:nvSpPr>
        <p:spPr>
          <a:xfrm>
            <a:off x="6349603" y="5386030"/>
            <a:ext cx="1024295"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2022</a:t>
            </a:r>
            <a:endParaRPr lang="en-US" sz="1000" dirty="0"/>
          </a:p>
        </p:txBody>
      </p:sp>
      <p:sp>
        <p:nvSpPr>
          <p:cNvPr id="59" name="Text 57"/>
          <p:cNvSpPr/>
          <p:nvPr/>
        </p:nvSpPr>
        <p:spPr>
          <a:xfrm>
            <a:off x="7699653" y="5386030"/>
            <a:ext cx="130647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Deep Reinforce-ment Learning (DRL)</a:t>
            </a:r>
            <a:endParaRPr lang="en-US" sz="1000" dirty="0"/>
          </a:p>
        </p:txBody>
      </p:sp>
      <p:sp>
        <p:nvSpPr>
          <p:cNvPr id="60" name="Text 58"/>
          <p:cNvSpPr/>
          <p:nvPr/>
        </p:nvSpPr>
        <p:spPr>
          <a:xfrm>
            <a:off x="9331881" y="5386030"/>
            <a:ext cx="1306473" cy="610791"/>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Combinati-on of CNN and reinforcem-ent learning</a:t>
            </a:r>
            <a:endParaRPr lang="en-US" sz="1000" dirty="0"/>
          </a:p>
        </p:txBody>
      </p:sp>
      <p:sp>
        <p:nvSpPr>
          <p:cNvPr id="61" name="Text 59"/>
          <p:cNvSpPr/>
          <p:nvPr/>
        </p:nvSpPr>
        <p:spPr>
          <a:xfrm>
            <a:off x="10964108" y="5386030"/>
            <a:ext cx="1306473" cy="81438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Uses an agent-based approach to refine lesion segmentati-on iteratively.</a:t>
            </a:r>
            <a:endParaRPr lang="en-US" sz="1000" dirty="0"/>
          </a:p>
        </p:txBody>
      </p:sp>
      <p:sp>
        <p:nvSpPr>
          <p:cNvPr id="62" name="Text 60"/>
          <p:cNvSpPr/>
          <p:nvPr/>
        </p:nvSpPr>
        <p:spPr>
          <a:xfrm>
            <a:off x="12596336" y="5386030"/>
            <a:ext cx="1310283" cy="610791"/>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Training is complex and computati-onally intensive.</a:t>
            </a:r>
            <a:endParaRPr lang="en-US" sz="1000" dirty="0"/>
          </a:p>
        </p:txBody>
      </p:sp>
      <p:sp>
        <p:nvSpPr>
          <p:cNvPr id="63" name="Shape 61"/>
          <p:cNvSpPr/>
          <p:nvPr/>
        </p:nvSpPr>
        <p:spPr>
          <a:xfrm>
            <a:off x="564713" y="6303526"/>
            <a:ext cx="13500973" cy="460891"/>
          </a:xfrm>
          <a:prstGeom prst="rect">
            <a:avLst/>
          </a:prstGeom>
          <a:solidFill>
            <a:srgbClr val="FFFFFF">
              <a:alpha val="4000"/>
            </a:srgbClr>
          </a:solidFill>
          <a:ln/>
        </p:spPr>
      </p:sp>
      <p:sp>
        <p:nvSpPr>
          <p:cNvPr id="64" name="Text 62"/>
          <p:cNvSpPr/>
          <p:nvPr/>
        </p:nvSpPr>
        <p:spPr>
          <a:xfrm>
            <a:off x="724138" y="6406634"/>
            <a:ext cx="10308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65" name="Text 63"/>
          <p:cNvSpPr/>
          <p:nvPr/>
        </p:nvSpPr>
        <p:spPr>
          <a:xfrm>
            <a:off x="2080736" y="6406634"/>
            <a:ext cx="1753314"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66" name="Text 64"/>
          <p:cNvSpPr/>
          <p:nvPr/>
        </p:nvSpPr>
        <p:spPr>
          <a:xfrm>
            <a:off x="4159806" y="6406634"/>
            <a:ext cx="186404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67" name="Text 65"/>
          <p:cNvSpPr/>
          <p:nvPr/>
        </p:nvSpPr>
        <p:spPr>
          <a:xfrm>
            <a:off x="6349603" y="6406634"/>
            <a:ext cx="1024295"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68" name="Text 66"/>
          <p:cNvSpPr/>
          <p:nvPr/>
        </p:nvSpPr>
        <p:spPr>
          <a:xfrm>
            <a:off x="7699653" y="6406634"/>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69" name="Text 67"/>
          <p:cNvSpPr/>
          <p:nvPr/>
        </p:nvSpPr>
        <p:spPr>
          <a:xfrm>
            <a:off x="9331881" y="6406634"/>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70" name="Text 68"/>
          <p:cNvSpPr/>
          <p:nvPr/>
        </p:nvSpPr>
        <p:spPr>
          <a:xfrm>
            <a:off x="10964108" y="6406634"/>
            <a:ext cx="130647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71" name="Text 69"/>
          <p:cNvSpPr/>
          <p:nvPr/>
        </p:nvSpPr>
        <p:spPr>
          <a:xfrm>
            <a:off x="12596336" y="6406634"/>
            <a:ext cx="1310283" cy="254675"/>
          </a:xfrm>
          <a:prstGeom prst="rect">
            <a:avLst/>
          </a:prstGeom>
          <a:noFill/>
          <a:ln/>
        </p:spPr>
        <p:txBody>
          <a:bodyPr wrap="none" lIns="0" tIns="0" rIns="0" bIns="0" rtlCol="0" anchor="t"/>
          <a:lstStyle/>
          <a:p>
            <a:pPr marL="0" indent="0" algn="l">
              <a:lnSpc>
                <a:spcPts val="2000"/>
              </a:lnSpc>
              <a:buNone/>
            </a:pPr>
            <a:endParaRPr lang="en-US" sz="1250" dirty="0"/>
          </a:p>
        </p:txBody>
      </p:sp>
      <p:sp>
        <p:nvSpPr>
          <p:cNvPr id="72" name="Shape 70"/>
          <p:cNvSpPr/>
          <p:nvPr/>
        </p:nvSpPr>
        <p:spPr>
          <a:xfrm>
            <a:off x="564713" y="6764417"/>
            <a:ext cx="13500973" cy="1020604"/>
          </a:xfrm>
          <a:prstGeom prst="rect">
            <a:avLst/>
          </a:prstGeom>
          <a:solidFill>
            <a:srgbClr val="000000">
              <a:alpha val="4000"/>
            </a:srgbClr>
          </a:solidFill>
          <a:ln/>
        </p:spPr>
      </p:sp>
      <p:sp>
        <p:nvSpPr>
          <p:cNvPr id="73" name="Text 71"/>
          <p:cNvSpPr/>
          <p:nvPr/>
        </p:nvSpPr>
        <p:spPr>
          <a:xfrm>
            <a:off x="724138" y="6867525"/>
            <a:ext cx="1030843"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10</a:t>
            </a:r>
            <a:endParaRPr lang="en-US" sz="1000" dirty="0"/>
          </a:p>
        </p:txBody>
      </p:sp>
      <p:sp>
        <p:nvSpPr>
          <p:cNvPr id="74" name="Text 72"/>
          <p:cNvSpPr/>
          <p:nvPr/>
        </p:nvSpPr>
        <p:spPr>
          <a:xfrm>
            <a:off x="2080736" y="6867525"/>
            <a:ext cx="1753314" cy="610791"/>
          </a:xfrm>
          <a:prstGeom prst="rect">
            <a:avLst/>
          </a:prstGeom>
          <a:noFill/>
          <a:ln/>
        </p:spPr>
        <p:txBody>
          <a:bodyPr wrap="square" lIns="0" tIns="0" rIns="0" bIns="0" rtlCol="0" anchor="t"/>
          <a:lstStyle/>
          <a:p>
            <a:pPr marL="0" indent="0" algn="l">
              <a:lnSpc>
                <a:spcPts val="1600"/>
              </a:lnSpc>
              <a:buNone/>
            </a:pPr>
            <a:r>
              <a:rPr lang="en-US" sz="1000" b="1" dirty="0">
                <a:solidFill>
                  <a:srgbClr val="E0D6DE"/>
                </a:solidFill>
                <a:latin typeface="Noto Sans TC" pitchFamily="34" charset="0"/>
                <a:ea typeface="Noto Sans TC" pitchFamily="34" charset="-122"/>
                <a:cs typeface="Noto Sans TC" pitchFamily="34" charset="-120"/>
              </a:rPr>
              <a:t>Transformer-Based Deep Learning Model for MS Diagnosis from MRI Scans</a:t>
            </a:r>
            <a:endParaRPr lang="en-US" sz="1000" dirty="0"/>
          </a:p>
        </p:txBody>
      </p:sp>
      <p:sp>
        <p:nvSpPr>
          <p:cNvPr id="75" name="Text 73"/>
          <p:cNvSpPr/>
          <p:nvPr/>
        </p:nvSpPr>
        <p:spPr>
          <a:xfrm>
            <a:off x="4159806" y="6867525"/>
            <a:ext cx="186404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Roberto Hernandez,Julia Wong,Eric Brown</a:t>
            </a:r>
            <a:endParaRPr lang="en-US" sz="1000" dirty="0"/>
          </a:p>
        </p:txBody>
      </p:sp>
      <p:sp>
        <p:nvSpPr>
          <p:cNvPr id="76" name="Text 74"/>
          <p:cNvSpPr/>
          <p:nvPr/>
        </p:nvSpPr>
        <p:spPr>
          <a:xfrm>
            <a:off x="6349603" y="6867525"/>
            <a:ext cx="1024295" cy="203597"/>
          </a:xfrm>
          <a:prstGeom prst="rect">
            <a:avLst/>
          </a:prstGeom>
          <a:noFill/>
          <a:ln/>
        </p:spPr>
        <p:txBody>
          <a:bodyPr wrap="non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2023</a:t>
            </a:r>
            <a:endParaRPr lang="en-US" sz="1000" dirty="0"/>
          </a:p>
        </p:txBody>
      </p:sp>
      <p:sp>
        <p:nvSpPr>
          <p:cNvPr id="77" name="Text 75"/>
          <p:cNvSpPr/>
          <p:nvPr/>
        </p:nvSpPr>
        <p:spPr>
          <a:xfrm>
            <a:off x="7699653" y="6867525"/>
            <a:ext cx="130647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Vision Transformer(ViT)</a:t>
            </a:r>
            <a:endParaRPr lang="en-US" sz="1000" dirty="0"/>
          </a:p>
        </p:txBody>
      </p:sp>
      <p:sp>
        <p:nvSpPr>
          <p:cNvPr id="78" name="Text 76"/>
          <p:cNvSpPr/>
          <p:nvPr/>
        </p:nvSpPr>
        <p:spPr>
          <a:xfrm>
            <a:off x="9331881" y="6867525"/>
            <a:ext cx="1306473" cy="407194"/>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Transformerbased model</a:t>
            </a:r>
            <a:endParaRPr lang="en-US" sz="1000" dirty="0"/>
          </a:p>
        </p:txBody>
      </p:sp>
      <p:sp>
        <p:nvSpPr>
          <p:cNvPr id="79" name="Text 77"/>
          <p:cNvSpPr/>
          <p:nvPr/>
        </p:nvSpPr>
        <p:spPr>
          <a:xfrm>
            <a:off x="10964108" y="6867525"/>
            <a:ext cx="1306473" cy="81438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Applies self-attention mechanis-ms to MRI data for MS classificati-on.</a:t>
            </a:r>
            <a:endParaRPr lang="en-US" sz="1000" dirty="0"/>
          </a:p>
        </p:txBody>
      </p:sp>
      <p:sp>
        <p:nvSpPr>
          <p:cNvPr id="80" name="Text 78"/>
          <p:cNvSpPr/>
          <p:nvPr/>
        </p:nvSpPr>
        <p:spPr>
          <a:xfrm>
            <a:off x="12596336" y="6867525"/>
            <a:ext cx="1310283" cy="814388"/>
          </a:xfrm>
          <a:prstGeom prst="rect">
            <a:avLst/>
          </a:prstGeom>
          <a:noFill/>
          <a:ln/>
        </p:spPr>
        <p:txBody>
          <a:bodyPr wrap="square" lIns="0" tIns="0" rIns="0" bIns="0" rtlCol="0" anchor="t"/>
          <a:lstStyle/>
          <a:p>
            <a:pPr marL="0" indent="0" algn="l">
              <a:lnSpc>
                <a:spcPts val="1600"/>
              </a:lnSpc>
              <a:buNone/>
            </a:pPr>
            <a:r>
              <a:rPr lang="en-US" sz="1000" dirty="0">
                <a:solidFill>
                  <a:srgbClr val="E0D6DE"/>
                </a:solidFill>
                <a:latin typeface="Noto Sans TC" pitchFamily="34" charset="0"/>
                <a:ea typeface="Noto Sans TC" pitchFamily="34" charset="-122"/>
                <a:cs typeface="Noto Sans TC" pitchFamily="34" charset="-120"/>
              </a:rPr>
              <a:t>Requires large-scale labeled MRI datasets for optimal performan-ce.</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0641" y="583883"/>
            <a:ext cx="4244816" cy="530543"/>
          </a:xfrm>
          <a:prstGeom prst="rect">
            <a:avLst/>
          </a:prstGeom>
          <a:noFill/>
          <a:ln/>
        </p:spPr>
        <p:txBody>
          <a:bodyPr wrap="none" lIns="0" tIns="0" rIns="0" bIns="0" rtlCol="0" anchor="t"/>
          <a:lstStyle/>
          <a:p>
            <a:pPr marL="0" indent="0" algn="l">
              <a:lnSpc>
                <a:spcPts val="4150"/>
              </a:lnSpc>
              <a:buNone/>
            </a:pPr>
            <a:r>
              <a:rPr lang="en-US" sz="3300" dirty="0">
                <a:solidFill>
                  <a:srgbClr val="97B8FF"/>
                </a:solidFill>
                <a:latin typeface="Sora Medium" pitchFamily="34" charset="0"/>
                <a:ea typeface="Sora Medium" pitchFamily="34" charset="-122"/>
                <a:cs typeface="Sora Medium" pitchFamily="34" charset="-120"/>
              </a:rPr>
              <a:t>Research Gap</a:t>
            </a:r>
            <a:endParaRPr lang="en-US" sz="3300" dirty="0"/>
          </a:p>
        </p:txBody>
      </p:sp>
      <p:sp>
        <p:nvSpPr>
          <p:cNvPr id="4" name="Text 1"/>
          <p:cNvSpPr/>
          <p:nvPr/>
        </p:nvSpPr>
        <p:spPr>
          <a:xfrm>
            <a:off x="6080641" y="1369100"/>
            <a:ext cx="7955518" cy="543163"/>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While existing studies have established the feasibility of using DL for sclerosis detection, key gaps remain:</a:t>
            </a:r>
            <a:endParaRPr lang="en-US" sz="1300" dirty="0"/>
          </a:p>
        </p:txBody>
      </p:sp>
      <p:sp>
        <p:nvSpPr>
          <p:cNvPr id="5" name="Shape 2"/>
          <p:cNvSpPr/>
          <p:nvPr/>
        </p:nvSpPr>
        <p:spPr>
          <a:xfrm>
            <a:off x="10046970" y="2103239"/>
            <a:ext cx="22860" cy="5542359"/>
          </a:xfrm>
          <a:prstGeom prst="roundRect">
            <a:avLst>
              <a:gd name="adj" fmla="val 111413"/>
            </a:avLst>
          </a:prstGeom>
          <a:solidFill>
            <a:srgbClr val="3F3F44"/>
          </a:solidFill>
          <a:ln/>
        </p:spPr>
      </p:sp>
      <p:sp>
        <p:nvSpPr>
          <p:cNvPr id="6" name="Shape 3"/>
          <p:cNvSpPr/>
          <p:nvPr/>
        </p:nvSpPr>
        <p:spPr>
          <a:xfrm>
            <a:off x="9380934" y="2473762"/>
            <a:ext cx="509349" cy="22860"/>
          </a:xfrm>
          <a:prstGeom prst="roundRect">
            <a:avLst>
              <a:gd name="adj" fmla="val 111413"/>
            </a:avLst>
          </a:prstGeom>
          <a:solidFill>
            <a:srgbClr val="3F3F44"/>
          </a:solidFill>
          <a:ln/>
        </p:spPr>
      </p:sp>
      <p:sp>
        <p:nvSpPr>
          <p:cNvPr id="7" name="Shape 4"/>
          <p:cNvSpPr/>
          <p:nvPr/>
        </p:nvSpPr>
        <p:spPr>
          <a:xfrm>
            <a:off x="9867424" y="2294215"/>
            <a:ext cx="381953" cy="381952"/>
          </a:xfrm>
          <a:prstGeom prst="roundRect">
            <a:avLst>
              <a:gd name="adj" fmla="val 6668"/>
            </a:avLst>
          </a:prstGeom>
          <a:solidFill>
            <a:srgbClr val="26262B"/>
          </a:solidFill>
          <a:ln/>
        </p:spPr>
      </p:sp>
      <p:sp>
        <p:nvSpPr>
          <p:cNvPr id="8" name="Text 5"/>
          <p:cNvSpPr/>
          <p:nvPr/>
        </p:nvSpPr>
        <p:spPr>
          <a:xfrm>
            <a:off x="9931063" y="2326065"/>
            <a:ext cx="254675" cy="318254"/>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1</a:t>
            </a:r>
            <a:endParaRPr lang="en-US" sz="2000" dirty="0"/>
          </a:p>
        </p:txBody>
      </p:sp>
      <p:sp>
        <p:nvSpPr>
          <p:cNvPr id="9" name="Text 6"/>
          <p:cNvSpPr/>
          <p:nvPr/>
        </p:nvSpPr>
        <p:spPr>
          <a:xfrm>
            <a:off x="7087076" y="2273022"/>
            <a:ext cx="2122408" cy="265271"/>
          </a:xfrm>
          <a:prstGeom prst="rect">
            <a:avLst/>
          </a:prstGeom>
          <a:noFill/>
          <a:ln/>
        </p:spPr>
        <p:txBody>
          <a:bodyPr wrap="none" lIns="0" tIns="0" rIns="0" bIns="0" rtlCol="0" anchor="t"/>
          <a:lstStyle/>
          <a:p>
            <a:pPr marL="0" indent="0" algn="r">
              <a:lnSpc>
                <a:spcPts val="2050"/>
              </a:lnSpc>
              <a:buNone/>
            </a:pPr>
            <a:r>
              <a:rPr lang="en-US" sz="1650" b="1" dirty="0">
                <a:solidFill>
                  <a:srgbClr val="E0D6DE"/>
                </a:solidFill>
                <a:latin typeface="Sora Medium" pitchFamily="34" charset="0"/>
                <a:ea typeface="Sora Medium" pitchFamily="34" charset="-122"/>
                <a:cs typeface="Sora Medium" pitchFamily="34" charset="-120"/>
              </a:rPr>
              <a:t>Annotated Data</a:t>
            </a:r>
            <a:r>
              <a:rPr lang="en-US" sz="1650" dirty="0">
                <a:solidFill>
                  <a:srgbClr val="E0D6DE"/>
                </a:solidFill>
                <a:latin typeface="Sora Medium" pitchFamily="34" charset="0"/>
                <a:ea typeface="Sora Medium" pitchFamily="34" charset="-122"/>
                <a:cs typeface="Sora Medium" pitchFamily="34" charset="-120"/>
              </a:rPr>
              <a:t>:</a:t>
            </a:r>
            <a:endParaRPr lang="en-US" sz="1650" dirty="0"/>
          </a:p>
        </p:txBody>
      </p:sp>
      <p:sp>
        <p:nvSpPr>
          <p:cNvPr id="10" name="Text 7"/>
          <p:cNvSpPr/>
          <p:nvPr/>
        </p:nvSpPr>
        <p:spPr>
          <a:xfrm>
            <a:off x="6080641" y="2640092"/>
            <a:ext cx="3128843" cy="1086326"/>
          </a:xfrm>
          <a:prstGeom prst="rect">
            <a:avLst/>
          </a:prstGeom>
          <a:noFill/>
          <a:ln/>
        </p:spPr>
        <p:txBody>
          <a:bodyPr wrap="square" lIns="0" tIns="0" rIns="0" bIns="0" rtlCol="0" anchor="t"/>
          <a:lstStyle/>
          <a:p>
            <a:pPr marL="0" indent="0" algn="r">
              <a:lnSpc>
                <a:spcPts val="2100"/>
              </a:lnSpc>
              <a:buNone/>
            </a:pPr>
            <a:r>
              <a:rPr lang="en-US" sz="1300" dirty="0">
                <a:solidFill>
                  <a:srgbClr val="E0D6DE"/>
                </a:solidFill>
                <a:latin typeface="Noto Sans TC" pitchFamily="34" charset="0"/>
                <a:ea typeface="Noto Sans TC" pitchFamily="34" charset="-122"/>
                <a:cs typeface="Noto Sans TC" pitchFamily="34" charset="-120"/>
              </a:rPr>
              <a:t>Many studies rely on small, domain-specific datasets, limiting the generalizability of models to diverse patient populations.</a:t>
            </a:r>
            <a:endParaRPr lang="en-US" sz="1300" dirty="0"/>
          </a:p>
        </p:txBody>
      </p:sp>
      <p:sp>
        <p:nvSpPr>
          <p:cNvPr id="11" name="Shape 8"/>
          <p:cNvSpPr/>
          <p:nvPr/>
        </p:nvSpPr>
        <p:spPr>
          <a:xfrm>
            <a:off x="10226516" y="3322677"/>
            <a:ext cx="509349" cy="22860"/>
          </a:xfrm>
          <a:prstGeom prst="roundRect">
            <a:avLst>
              <a:gd name="adj" fmla="val 111413"/>
            </a:avLst>
          </a:prstGeom>
          <a:solidFill>
            <a:srgbClr val="3F3F44"/>
          </a:solidFill>
          <a:ln/>
        </p:spPr>
      </p:sp>
      <p:sp>
        <p:nvSpPr>
          <p:cNvPr id="12" name="Shape 9"/>
          <p:cNvSpPr/>
          <p:nvPr/>
        </p:nvSpPr>
        <p:spPr>
          <a:xfrm>
            <a:off x="9867424" y="3143131"/>
            <a:ext cx="381953" cy="381952"/>
          </a:xfrm>
          <a:prstGeom prst="roundRect">
            <a:avLst>
              <a:gd name="adj" fmla="val 6668"/>
            </a:avLst>
          </a:prstGeom>
          <a:solidFill>
            <a:srgbClr val="26262B"/>
          </a:solidFill>
          <a:ln/>
        </p:spPr>
      </p:sp>
      <p:sp>
        <p:nvSpPr>
          <p:cNvPr id="13" name="Text 10"/>
          <p:cNvSpPr/>
          <p:nvPr/>
        </p:nvSpPr>
        <p:spPr>
          <a:xfrm>
            <a:off x="9931063" y="3174980"/>
            <a:ext cx="254675" cy="318254"/>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2</a:t>
            </a:r>
            <a:endParaRPr lang="en-US" sz="2000" dirty="0"/>
          </a:p>
        </p:txBody>
      </p:sp>
      <p:sp>
        <p:nvSpPr>
          <p:cNvPr id="14" name="Text 11"/>
          <p:cNvSpPr/>
          <p:nvPr/>
        </p:nvSpPr>
        <p:spPr>
          <a:xfrm>
            <a:off x="10907316" y="3121938"/>
            <a:ext cx="2122408" cy="265271"/>
          </a:xfrm>
          <a:prstGeom prst="rect">
            <a:avLst/>
          </a:prstGeom>
          <a:noFill/>
          <a:ln/>
        </p:spPr>
        <p:txBody>
          <a:bodyPr wrap="none" lIns="0" tIns="0" rIns="0" bIns="0" rtlCol="0" anchor="t"/>
          <a:lstStyle/>
          <a:p>
            <a:pPr marL="0" indent="0" algn="l">
              <a:lnSpc>
                <a:spcPts val="2050"/>
              </a:lnSpc>
              <a:buNone/>
            </a:pPr>
            <a:r>
              <a:rPr lang="en-US" sz="1650" b="1" dirty="0">
                <a:solidFill>
                  <a:srgbClr val="E0D6DE"/>
                </a:solidFill>
                <a:latin typeface="Sora Medium" pitchFamily="34" charset="0"/>
                <a:ea typeface="Sora Medium" pitchFamily="34" charset="-122"/>
                <a:cs typeface="Sora Medium" pitchFamily="34" charset="-120"/>
              </a:rPr>
              <a:t>Model Robustness</a:t>
            </a:r>
            <a:r>
              <a:rPr lang="en-US" sz="1650" dirty="0">
                <a:solidFill>
                  <a:srgbClr val="E0D6DE"/>
                </a:solidFill>
                <a:latin typeface="Sora Medium" pitchFamily="34" charset="0"/>
                <a:ea typeface="Sora Medium" pitchFamily="34" charset="-122"/>
                <a:cs typeface="Sora Medium" pitchFamily="34" charset="-120"/>
              </a:rPr>
              <a:t>:</a:t>
            </a:r>
            <a:endParaRPr lang="en-US" sz="1650" dirty="0"/>
          </a:p>
        </p:txBody>
      </p:sp>
      <p:sp>
        <p:nvSpPr>
          <p:cNvPr id="15" name="Text 12"/>
          <p:cNvSpPr/>
          <p:nvPr/>
        </p:nvSpPr>
        <p:spPr>
          <a:xfrm>
            <a:off x="10907316" y="3489008"/>
            <a:ext cx="3128843" cy="814745"/>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Current models often struggle with variations in MRI imaging protocols, noise.</a:t>
            </a:r>
            <a:endParaRPr lang="en-US" sz="1300" dirty="0"/>
          </a:p>
        </p:txBody>
      </p:sp>
      <p:sp>
        <p:nvSpPr>
          <p:cNvPr id="16" name="Shape 13"/>
          <p:cNvSpPr/>
          <p:nvPr/>
        </p:nvSpPr>
        <p:spPr>
          <a:xfrm>
            <a:off x="9380934" y="4436507"/>
            <a:ext cx="509349" cy="22860"/>
          </a:xfrm>
          <a:prstGeom prst="roundRect">
            <a:avLst>
              <a:gd name="adj" fmla="val 111413"/>
            </a:avLst>
          </a:prstGeom>
          <a:solidFill>
            <a:srgbClr val="3F3F44"/>
          </a:solidFill>
          <a:ln/>
        </p:spPr>
      </p:sp>
      <p:sp>
        <p:nvSpPr>
          <p:cNvPr id="17" name="Shape 14"/>
          <p:cNvSpPr/>
          <p:nvPr/>
        </p:nvSpPr>
        <p:spPr>
          <a:xfrm>
            <a:off x="9867424" y="4256961"/>
            <a:ext cx="381953" cy="381952"/>
          </a:xfrm>
          <a:prstGeom prst="roundRect">
            <a:avLst>
              <a:gd name="adj" fmla="val 6668"/>
            </a:avLst>
          </a:prstGeom>
          <a:solidFill>
            <a:srgbClr val="26262B"/>
          </a:solidFill>
          <a:ln/>
        </p:spPr>
      </p:sp>
      <p:sp>
        <p:nvSpPr>
          <p:cNvPr id="18" name="Text 15"/>
          <p:cNvSpPr/>
          <p:nvPr/>
        </p:nvSpPr>
        <p:spPr>
          <a:xfrm>
            <a:off x="9931063" y="4288810"/>
            <a:ext cx="254675" cy="318254"/>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3</a:t>
            </a:r>
            <a:endParaRPr lang="en-US" sz="2000" dirty="0"/>
          </a:p>
        </p:txBody>
      </p:sp>
      <p:sp>
        <p:nvSpPr>
          <p:cNvPr id="19" name="Text 16"/>
          <p:cNvSpPr/>
          <p:nvPr/>
        </p:nvSpPr>
        <p:spPr>
          <a:xfrm>
            <a:off x="6080641" y="4235767"/>
            <a:ext cx="3128843" cy="530543"/>
          </a:xfrm>
          <a:prstGeom prst="rect">
            <a:avLst/>
          </a:prstGeom>
          <a:noFill/>
          <a:ln/>
        </p:spPr>
        <p:txBody>
          <a:bodyPr wrap="square" lIns="0" tIns="0" rIns="0" bIns="0" rtlCol="0" anchor="t"/>
          <a:lstStyle/>
          <a:p>
            <a:pPr marL="0" indent="0" algn="r">
              <a:lnSpc>
                <a:spcPts val="2050"/>
              </a:lnSpc>
              <a:buNone/>
            </a:pPr>
            <a:r>
              <a:rPr lang="en-US" sz="1650" b="1" dirty="0">
                <a:solidFill>
                  <a:srgbClr val="E0D6DE"/>
                </a:solidFill>
                <a:latin typeface="Sora Medium" pitchFamily="34" charset="0"/>
                <a:ea typeface="Sora Medium" pitchFamily="34" charset="-122"/>
                <a:cs typeface="Sora Medium" pitchFamily="34" charset="-120"/>
              </a:rPr>
              <a:t>Interoperability  Concerns</a:t>
            </a:r>
            <a:r>
              <a:rPr lang="en-US" sz="1650" dirty="0">
                <a:solidFill>
                  <a:srgbClr val="E0D6DE"/>
                </a:solidFill>
                <a:latin typeface="Sora Medium" pitchFamily="34" charset="0"/>
                <a:ea typeface="Sora Medium" pitchFamily="34" charset="-122"/>
                <a:cs typeface="Sora Medium" pitchFamily="34" charset="-120"/>
              </a:rPr>
              <a:t>:</a:t>
            </a:r>
            <a:endParaRPr lang="en-US" sz="1650" dirty="0"/>
          </a:p>
        </p:txBody>
      </p:sp>
      <p:sp>
        <p:nvSpPr>
          <p:cNvPr id="20" name="Text 17"/>
          <p:cNvSpPr/>
          <p:nvPr/>
        </p:nvSpPr>
        <p:spPr>
          <a:xfrm>
            <a:off x="6080641" y="4868108"/>
            <a:ext cx="3128843" cy="1357908"/>
          </a:xfrm>
          <a:prstGeom prst="rect">
            <a:avLst/>
          </a:prstGeom>
          <a:noFill/>
          <a:ln/>
        </p:spPr>
        <p:txBody>
          <a:bodyPr wrap="square" lIns="0" tIns="0" rIns="0" bIns="0" rtlCol="0" anchor="t"/>
          <a:lstStyle/>
          <a:p>
            <a:pPr marL="0" indent="0" algn="r">
              <a:lnSpc>
                <a:spcPts val="2100"/>
              </a:lnSpc>
              <a:buNone/>
            </a:pPr>
            <a:r>
              <a:rPr lang="en-US" sz="1400" dirty="0">
                <a:solidFill>
                  <a:schemeClr val="bg1"/>
                </a:solidFill>
              </a:rPr>
              <a:t>The challenges that arise when different AI systems, models, or platforms cannot effectively communicate or work together.</a:t>
            </a:r>
            <a:endParaRPr lang="en-US" sz="1300" dirty="0"/>
          </a:p>
        </p:txBody>
      </p:sp>
      <p:sp>
        <p:nvSpPr>
          <p:cNvPr id="21" name="Shape 18"/>
          <p:cNvSpPr/>
          <p:nvPr/>
        </p:nvSpPr>
        <p:spPr>
          <a:xfrm>
            <a:off x="10226516" y="5686306"/>
            <a:ext cx="509349" cy="22860"/>
          </a:xfrm>
          <a:prstGeom prst="roundRect">
            <a:avLst>
              <a:gd name="adj" fmla="val 111413"/>
            </a:avLst>
          </a:prstGeom>
          <a:solidFill>
            <a:srgbClr val="3F3F44"/>
          </a:solidFill>
          <a:ln/>
        </p:spPr>
      </p:sp>
      <p:sp>
        <p:nvSpPr>
          <p:cNvPr id="22" name="Shape 19"/>
          <p:cNvSpPr/>
          <p:nvPr/>
        </p:nvSpPr>
        <p:spPr>
          <a:xfrm>
            <a:off x="9867424" y="5506760"/>
            <a:ext cx="381953" cy="381952"/>
          </a:xfrm>
          <a:prstGeom prst="roundRect">
            <a:avLst>
              <a:gd name="adj" fmla="val 6668"/>
            </a:avLst>
          </a:prstGeom>
          <a:solidFill>
            <a:srgbClr val="26262B"/>
          </a:solidFill>
          <a:ln/>
        </p:spPr>
      </p:sp>
      <p:sp>
        <p:nvSpPr>
          <p:cNvPr id="23" name="Text 20"/>
          <p:cNvSpPr/>
          <p:nvPr/>
        </p:nvSpPr>
        <p:spPr>
          <a:xfrm>
            <a:off x="9931063" y="5538609"/>
            <a:ext cx="254675" cy="318254"/>
          </a:xfrm>
          <a:prstGeom prst="rect">
            <a:avLst/>
          </a:prstGeom>
          <a:noFill/>
          <a:ln/>
        </p:spPr>
        <p:txBody>
          <a:bodyPr wrap="none" lIns="0" tIns="0" rIns="0" bIns="0" rtlCol="0" anchor="t"/>
          <a:lstStyle/>
          <a:p>
            <a:pPr marL="0" indent="0" algn="ctr">
              <a:lnSpc>
                <a:spcPts val="2000"/>
              </a:lnSpc>
              <a:buNone/>
            </a:pPr>
            <a:r>
              <a:rPr lang="en-US" sz="2000" dirty="0">
                <a:solidFill>
                  <a:srgbClr val="E0D6DE"/>
                </a:solidFill>
                <a:latin typeface="Sora Medium" pitchFamily="34" charset="0"/>
                <a:ea typeface="Sora Medium" pitchFamily="34" charset="-122"/>
                <a:cs typeface="Sora Medium" pitchFamily="34" charset="-120"/>
              </a:rPr>
              <a:t>4</a:t>
            </a:r>
            <a:endParaRPr lang="en-US" sz="2000" dirty="0"/>
          </a:p>
        </p:txBody>
      </p:sp>
      <p:sp>
        <p:nvSpPr>
          <p:cNvPr id="24" name="Text 21"/>
          <p:cNvSpPr/>
          <p:nvPr/>
        </p:nvSpPr>
        <p:spPr>
          <a:xfrm>
            <a:off x="10907316" y="5485567"/>
            <a:ext cx="3128843" cy="530543"/>
          </a:xfrm>
          <a:prstGeom prst="rect">
            <a:avLst/>
          </a:prstGeom>
          <a:noFill/>
          <a:ln/>
        </p:spPr>
        <p:txBody>
          <a:bodyPr wrap="square" lIns="0" tIns="0" rIns="0" bIns="0" rtlCol="0" anchor="t"/>
          <a:lstStyle/>
          <a:p>
            <a:pPr marL="0" indent="0" algn="l">
              <a:lnSpc>
                <a:spcPts val="2050"/>
              </a:lnSpc>
              <a:buNone/>
            </a:pPr>
            <a:r>
              <a:rPr lang="en-US" sz="1650" b="1" dirty="0">
                <a:solidFill>
                  <a:srgbClr val="E0D6DE"/>
                </a:solidFill>
                <a:latin typeface="Sora Medium" pitchFamily="34" charset="0"/>
                <a:ea typeface="Sora Medium" pitchFamily="34" charset="-122"/>
                <a:cs typeface="Sora Medium" pitchFamily="34" charset="-120"/>
              </a:rPr>
              <a:t>Integration into Clinical Practice</a:t>
            </a:r>
            <a:r>
              <a:rPr lang="en-US" sz="1650" dirty="0">
                <a:solidFill>
                  <a:srgbClr val="E0D6DE"/>
                </a:solidFill>
                <a:latin typeface="Sora Medium" pitchFamily="34" charset="0"/>
                <a:ea typeface="Sora Medium" pitchFamily="34" charset="-122"/>
                <a:cs typeface="Sora Medium" pitchFamily="34" charset="-120"/>
              </a:rPr>
              <a:t>:</a:t>
            </a:r>
            <a:endParaRPr lang="en-US" sz="1650" dirty="0"/>
          </a:p>
        </p:txBody>
      </p:sp>
      <p:sp>
        <p:nvSpPr>
          <p:cNvPr id="25" name="Text 22"/>
          <p:cNvSpPr/>
          <p:nvPr/>
        </p:nvSpPr>
        <p:spPr>
          <a:xfrm>
            <a:off x="10907316" y="6117908"/>
            <a:ext cx="3128843" cy="135790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Limited work has been done to bridge the gap between research models and deployable systems that can be seamlessly integrated into clinical workflows.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pic>
        <p:nvPicPr>
          <p:cNvPr id="3" name="Image 1" descr="preencoded.png"/>
          <p:cNvPicPr>
            <a:picLocks noChangeAspect="1"/>
          </p:cNvPicPr>
          <p:nvPr/>
        </p:nvPicPr>
        <p:blipFill>
          <a:blip r:embed="rId4"/>
          <a:stretch>
            <a:fillRect/>
          </a:stretch>
        </p:blipFill>
        <p:spPr>
          <a:xfrm>
            <a:off x="249436" y="2454354"/>
            <a:ext cx="4987409" cy="3324939"/>
          </a:xfrm>
          <a:prstGeom prst="rect">
            <a:avLst/>
          </a:prstGeom>
        </p:spPr>
      </p:pic>
      <p:sp>
        <p:nvSpPr>
          <p:cNvPr id="4" name="Text 0"/>
          <p:cNvSpPr/>
          <p:nvPr/>
        </p:nvSpPr>
        <p:spPr>
          <a:xfrm>
            <a:off x="6185059" y="548878"/>
            <a:ext cx="4990743" cy="623887"/>
          </a:xfrm>
          <a:prstGeom prst="rect">
            <a:avLst/>
          </a:prstGeom>
          <a:noFill/>
          <a:ln/>
        </p:spPr>
        <p:txBody>
          <a:bodyPr wrap="none" lIns="0" tIns="0" rIns="0" bIns="0" rtlCol="0" anchor="t"/>
          <a:lstStyle/>
          <a:p>
            <a:pPr marL="0" indent="0" algn="l">
              <a:lnSpc>
                <a:spcPts val="4900"/>
              </a:lnSpc>
              <a:buNone/>
            </a:pPr>
            <a:r>
              <a:rPr lang="en-US" sz="3900" dirty="0">
                <a:solidFill>
                  <a:srgbClr val="97B8FF"/>
                </a:solidFill>
                <a:latin typeface="Sora Medium" pitchFamily="34" charset="0"/>
                <a:ea typeface="Sora Medium" pitchFamily="34" charset="-122"/>
                <a:cs typeface="Sora Medium" pitchFamily="34" charset="-120"/>
              </a:rPr>
              <a:t>Objectives</a:t>
            </a:r>
            <a:endParaRPr lang="en-US" sz="3900" dirty="0"/>
          </a:p>
        </p:txBody>
      </p:sp>
      <p:sp>
        <p:nvSpPr>
          <p:cNvPr id="5" name="Text 1"/>
          <p:cNvSpPr/>
          <p:nvPr/>
        </p:nvSpPr>
        <p:spPr>
          <a:xfrm>
            <a:off x="6185059" y="1472208"/>
            <a:ext cx="7746683" cy="63888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This research aims to address the identified research gaps by developing an innovative AI-powered  detection system.</a:t>
            </a:r>
            <a:endParaRPr lang="en-US" sz="1550" dirty="0"/>
          </a:p>
        </p:txBody>
      </p:sp>
      <p:sp>
        <p:nvSpPr>
          <p:cNvPr id="6" name="Shape 2"/>
          <p:cNvSpPr/>
          <p:nvPr/>
        </p:nvSpPr>
        <p:spPr>
          <a:xfrm>
            <a:off x="6409611" y="2335649"/>
            <a:ext cx="22860" cy="5349240"/>
          </a:xfrm>
          <a:prstGeom prst="roundRect">
            <a:avLst>
              <a:gd name="adj" fmla="val 130993"/>
            </a:avLst>
          </a:prstGeom>
          <a:solidFill>
            <a:srgbClr val="3F3F44"/>
          </a:solidFill>
          <a:ln/>
        </p:spPr>
      </p:sp>
      <p:sp>
        <p:nvSpPr>
          <p:cNvPr id="7" name="Shape 3"/>
          <p:cNvSpPr/>
          <p:nvPr/>
        </p:nvSpPr>
        <p:spPr>
          <a:xfrm>
            <a:off x="6611303" y="2773323"/>
            <a:ext cx="598884" cy="22860"/>
          </a:xfrm>
          <a:prstGeom prst="roundRect">
            <a:avLst>
              <a:gd name="adj" fmla="val 130993"/>
            </a:avLst>
          </a:prstGeom>
          <a:solidFill>
            <a:srgbClr val="3F3F44"/>
          </a:solidFill>
          <a:ln/>
        </p:spPr>
      </p:sp>
      <p:sp>
        <p:nvSpPr>
          <p:cNvPr id="8" name="Shape 4"/>
          <p:cNvSpPr/>
          <p:nvPr/>
        </p:nvSpPr>
        <p:spPr>
          <a:xfrm>
            <a:off x="6185059" y="2560201"/>
            <a:ext cx="449104" cy="449104"/>
          </a:xfrm>
          <a:prstGeom prst="roundRect">
            <a:avLst>
              <a:gd name="adj" fmla="val 6668"/>
            </a:avLst>
          </a:prstGeom>
          <a:solidFill>
            <a:srgbClr val="26262B"/>
          </a:solidFill>
          <a:ln/>
        </p:spPr>
      </p:sp>
      <p:sp>
        <p:nvSpPr>
          <p:cNvPr id="9" name="Text 5"/>
          <p:cNvSpPr/>
          <p:nvPr/>
        </p:nvSpPr>
        <p:spPr>
          <a:xfrm>
            <a:off x="6259890" y="2597646"/>
            <a:ext cx="299442" cy="374213"/>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10" name="Text 6"/>
          <p:cNvSpPr/>
          <p:nvPr/>
        </p:nvSpPr>
        <p:spPr>
          <a:xfrm>
            <a:off x="7407712" y="2535198"/>
            <a:ext cx="6524030" cy="63888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Develop a robust deep learning framework for sclerosis detection using Fully Convolutional Networks (FCNs)</a:t>
            </a:r>
            <a:endParaRPr lang="en-US" sz="1550" dirty="0"/>
          </a:p>
        </p:txBody>
      </p:sp>
      <p:sp>
        <p:nvSpPr>
          <p:cNvPr id="11" name="Shape 7"/>
          <p:cNvSpPr/>
          <p:nvPr/>
        </p:nvSpPr>
        <p:spPr>
          <a:xfrm>
            <a:off x="6611303" y="4010858"/>
            <a:ext cx="598884" cy="22860"/>
          </a:xfrm>
          <a:prstGeom prst="roundRect">
            <a:avLst>
              <a:gd name="adj" fmla="val 130993"/>
            </a:avLst>
          </a:prstGeom>
          <a:solidFill>
            <a:srgbClr val="3F3F44"/>
          </a:solidFill>
          <a:ln/>
        </p:spPr>
      </p:sp>
      <p:sp>
        <p:nvSpPr>
          <p:cNvPr id="12" name="Shape 8"/>
          <p:cNvSpPr/>
          <p:nvPr/>
        </p:nvSpPr>
        <p:spPr>
          <a:xfrm>
            <a:off x="6185059" y="3797737"/>
            <a:ext cx="449104" cy="449104"/>
          </a:xfrm>
          <a:prstGeom prst="roundRect">
            <a:avLst>
              <a:gd name="adj" fmla="val 6668"/>
            </a:avLst>
          </a:prstGeom>
          <a:solidFill>
            <a:srgbClr val="26262B"/>
          </a:solidFill>
          <a:ln/>
        </p:spPr>
      </p:sp>
      <p:sp>
        <p:nvSpPr>
          <p:cNvPr id="13" name="Text 9"/>
          <p:cNvSpPr/>
          <p:nvPr/>
        </p:nvSpPr>
        <p:spPr>
          <a:xfrm>
            <a:off x="6259890" y="3835182"/>
            <a:ext cx="299442" cy="374213"/>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4" name="Text 10"/>
          <p:cNvSpPr/>
          <p:nvPr/>
        </p:nvSpPr>
        <p:spPr>
          <a:xfrm>
            <a:off x="7407712" y="3772733"/>
            <a:ext cx="6524030" cy="319445"/>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Generate binary mask using trained model.</a:t>
            </a:r>
            <a:endParaRPr lang="en-US" sz="1550" dirty="0"/>
          </a:p>
        </p:txBody>
      </p:sp>
      <p:sp>
        <p:nvSpPr>
          <p:cNvPr id="15" name="Shape 11"/>
          <p:cNvSpPr/>
          <p:nvPr/>
        </p:nvSpPr>
        <p:spPr>
          <a:xfrm>
            <a:off x="6611303" y="4928949"/>
            <a:ext cx="598884" cy="22860"/>
          </a:xfrm>
          <a:prstGeom prst="roundRect">
            <a:avLst>
              <a:gd name="adj" fmla="val 130993"/>
            </a:avLst>
          </a:prstGeom>
          <a:solidFill>
            <a:srgbClr val="3F3F44"/>
          </a:solidFill>
          <a:ln/>
        </p:spPr>
      </p:sp>
      <p:sp>
        <p:nvSpPr>
          <p:cNvPr id="16" name="Shape 12"/>
          <p:cNvSpPr/>
          <p:nvPr/>
        </p:nvSpPr>
        <p:spPr>
          <a:xfrm>
            <a:off x="6185059" y="4715828"/>
            <a:ext cx="449104" cy="449104"/>
          </a:xfrm>
          <a:prstGeom prst="roundRect">
            <a:avLst>
              <a:gd name="adj" fmla="val 6668"/>
            </a:avLst>
          </a:prstGeom>
          <a:solidFill>
            <a:srgbClr val="26262B"/>
          </a:solidFill>
          <a:ln/>
        </p:spPr>
      </p:sp>
      <p:sp>
        <p:nvSpPr>
          <p:cNvPr id="17" name="Text 13"/>
          <p:cNvSpPr/>
          <p:nvPr/>
        </p:nvSpPr>
        <p:spPr>
          <a:xfrm>
            <a:off x="6259890" y="4753273"/>
            <a:ext cx="299442" cy="374213"/>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8" name="Text 14"/>
          <p:cNvSpPr/>
          <p:nvPr/>
        </p:nvSpPr>
        <p:spPr>
          <a:xfrm>
            <a:off x="7407712" y="4690824"/>
            <a:ext cx="6524030" cy="63888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Highlight the detected lesions and super impose them on original MRI image.</a:t>
            </a:r>
            <a:endParaRPr lang="en-US" sz="1550" dirty="0"/>
          </a:p>
        </p:txBody>
      </p:sp>
      <p:sp>
        <p:nvSpPr>
          <p:cNvPr id="19" name="Shape 15"/>
          <p:cNvSpPr/>
          <p:nvPr/>
        </p:nvSpPr>
        <p:spPr>
          <a:xfrm>
            <a:off x="6611303" y="6166485"/>
            <a:ext cx="598884" cy="22860"/>
          </a:xfrm>
          <a:prstGeom prst="roundRect">
            <a:avLst>
              <a:gd name="adj" fmla="val 130993"/>
            </a:avLst>
          </a:prstGeom>
          <a:solidFill>
            <a:srgbClr val="3F3F44"/>
          </a:solidFill>
          <a:ln/>
        </p:spPr>
      </p:sp>
      <p:sp>
        <p:nvSpPr>
          <p:cNvPr id="20" name="Shape 16"/>
          <p:cNvSpPr/>
          <p:nvPr/>
        </p:nvSpPr>
        <p:spPr>
          <a:xfrm>
            <a:off x="6185059" y="5953363"/>
            <a:ext cx="449104" cy="449104"/>
          </a:xfrm>
          <a:prstGeom prst="roundRect">
            <a:avLst>
              <a:gd name="adj" fmla="val 6668"/>
            </a:avLst>
          </a:prstGeom>
          <a:solidFill>
            <a:srgbClr val="26262B"/>
          </a:solidFill>
          <a:ln/>
        </p:spPr>
      </p:sp>
      <p:sp>
        <p:nvSpPr>
          <p:cNvPr id="21" name="Text 17"/>
          <p:cNvSpPr/>
          <p:nvPr/>
        </p:nvSpPr>
        <p:spPr>
          <a:xfrm>
            <a:off x="6259890" y="5990808"/>
            <a:ext cx="299442" cy="374213"/>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4</a:t>
            </a:r>
            <a:endParaRPr lang="en-US" sz="2350" dirty="0"/>
          </a:p>
        </p:txBody>
      </p:sp>
      <p:sp>
        <p:nvSpPr>
          <p:cNvPr id="22" name="Text 18"/>
          <p:cNvSpPr/>
          <p:nvPr/>
        </p:nvSpPr>
        <p:spPr>
          <a:xfrm>
            <a:off x="7407712" y="5928360"/>
            <a:ext cx="6524030" cy="319445"/>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Enhance model robustness to imaging variations and noise.</a:t>
            </a:r>
            <a:endParaRPr lang="en-US" sz="1550" dirty="0"/>
          </a:p>
        </p:txBody>
      </p:sp>
      <p:sp>
        <p:nvSpPr>
          <p:cNvPr id="23" name="Shape 19"/>
          <p:cNvSpPr/>
          <p:nvPr/>
        </p:nvSpPr>
        <p:spPr>
          <a:xfrm>
            <a:off x="6611303" y="7084576"/>
            <a:ext cx="598884" cy="22860"/>
          </a:xfrm>
          <a:prstGeom prst="roundRect">
            <a:avLst>
              <a:gd name="adj" fmla="val 130993"/>
            </a:avLst>
          </a:prstGeom>
          <a:solidFill>
            <a:srgbClr val="3F3F44"/>
          </a:solidFill>
          <a:ln/>
        </p:spPr>
      </p:sp>
      <p:sp>
        <p:nvSpPr>
          <p:cNvPr id="24" name="Shape 20"/>
          <p:cNvSpPr/>
          <p:nvPr/>
        </p:nvSpPr>
        <p:spPr>
          <a:xfrm>
            <a:off x="6185059" y="6871454"/>
            <a:ext cx="449104" cy="449104"/>
          </a:xfrm>
          <a:prstGeom prst="roundRect">
            <a:avLst>
              <a:gd name="adj" fmla="val 6668"/>
            </a:avLst>
          </a:prstGeom>
          <a:solidFill>
            <a:srgbClr val="26262B"/>
          </a:solidFill>
          <a:ln/>
        </p:spPr>
      </p:sp>
      <p:sp>
        <p:nvSpPr>
          <p:cNvPr id="25" name="Text 21"/>
          <p:cNvSpPr/>
          <p:nvPr/>
        </p:nvSpPr>
        <p:spPr>
          <a:xfrm>
            <a:off x="6259890" y="6908899"/>
            <a:ext cx="299442" cy="374213"/>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5</a:t>
            </a:r>
            <a:endParaRPr lang="en-US" sz="2350" dirty="0"/>
          </a:p>
        </p:txBody>
      </p:sp>
      <p:sp>
        <p:nvSpPr>
          <p:cNvPr id="26" name="Text 22"/>
          <p:cNvSpPr/>
          <p:nvPr/>
        </p:nvSpPr>
        <p:spPr>
          <a:xfrm>
            <a:off x="7407712" y="6846451"/>
            <a:ext cx="6524030" cy="638889"/>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Determining severity of disease by estimating the area occupied by lesions.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pic>
        <p:nvPicPr>
          <p:cNvPr id="3" name="Image 1" descr="preencoded.png"/>
          <p:cNvPicPr>
            <a:picLocks noChangeAspect="1"/>
          </p:cNvPicPr>
          <p:nvPr/>
        </p:nvPicPr>
        <p:blipFill>
          <a:blip r:embed="rId4"/>
          <a:stretch>
            <a:fillRect/>
          </a:stretch>
        </p:blipFill>
        <p:spPr>
          <a:xfrm>
            <a:off x="11185803" y="1570196"/>
            <a:ext cx="3231475" cy="5089088"/>
          </a:xfrm>
          <a:prstGeom prst="rect">
            <a:avLst/>
          </a:prstGeom>
        </p:spPr>
      </p:pic>
      <p:sp>
        <p:nvSpPr>
          <p:cNvPr id="4" name="Text 0"/>
          <p:cNvSpPr/>
          <p:nvPr/>
        </p:nvSpPr>
        <p:spPr>
          <a:xfrm>
            <a:off x="596503" y="741759"/>
            <a:ext cx="4260890" cy="532567"/>
          </a:xfrm>
          <a:prstGeom prst="rect">
            <a:avLst/>
          </a:prstGeom>
          <a:noFill/>
          <a:ln/>
        </p:spPr>
        <p:txBody>
          <a:bodyPr wrap="none" lIns="0" tIns="0" rIns="0" bIns="0" rtlCol="0" anchor="t"/>
          <a:lstStyle/>
          <a:p>
            <a:pPr marL="0" indent="0" algn="l">
              <a:lnSpc>
                <a:spcPts val="4150"/>
              </a:lnSpc>
              <a:buNone/>
            </a:pPr>
            <a:r>
              <a:rPr lang="en-US" sz="3350" dirty="0">
                <a:solidFill>
                  <a:srgbClr val="97B8FF"/>
                </a:solidFill>
                <a:latin typeface="Sora Medium" pitchFamily="34" charset="0"/>
                <a:ea typeface="Sora Medium" pitchFamily="34" charset="-122"/>
                <a:cs typeface="Sora Medium" pitchFamily="34" charset="-120"/>
              </a:rPr>
              <a:t>Project Plan</a:t>
            </a:r>
            <a:endParaRPr lang="en-US" sz="3350" dirty="0"/>
          </a:p>
        </p:txBody>
      </p:sp>
      <p:sp>
        <p:nvSpPr>
          <p:cNvPr id="5" name="Text 1"/>
          <p:cNvSpPr/>
          <p:nvPr/>
        </p:nvSpPr>
        <p:spPr>
          <a:xfrm>
            <a:off x="596503" y="1529953"/>
            <a:ext cx="9779794" cy="272534"/>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The project will be structured in a sequential manner, encompassing distinct phases.</a:t>
            </a:r>
            <a:endParaRPr lang="en-US" sz="1300" dirty="0"/>
          </a:p>
        </p:txBody>
      </p:sp>
      <p:pic>
        <p:nvPicPr>
          <p:cNvPr id="6" name="Image 2" descr="preencoded.png"/>
          <p:cNvPicPr>
            <a:picLocks noChangeAspect="1"/>
          </p:cNvPicPr>
          <p:nvPr/>
        </p:nvPicPr>
        <p:blipFill>
          <a:blip r:embed="rId5"/>
          <a:stretch>
            <a:fillRect/>
          </a:stretch>
        </p:blipFill>
        <p:spPr>
          <a:xfrm>
            <a:off x="596503" y="1994178"/>
            <a:ext cx="852130" cy="1254204"/>
          </a:xfrm>
          <a:prstGeom prst="rect">
            <a:avLst/>
          </a:prstGeom>
        </p:spPr>
      </p:pic>
      <p:sp>
        <p:nvSpPr>
          <p:cNvPr id="7" name="Text 2"/>
          <p:cNvSpPr/>
          <p:nvPr/>
        </p:nvSpPr>
        <p:spPr>
          <a:xfrm>
            <a:off x="1704261" y="2164556"/>
            <a:ext cx="4710708" cy="266224"/>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Phase 1: </a:t>
            </a:r>
            <a:r>
              <a:rPr lang="en-US" sz="1650" b="1" dirty="0">
                <a:solidFill>
                  <a:srgbClr val="E0D6DE"/>
                </a:solidFill>
                <a:latin typeface="Sora Medium" pitchFamily="34" charset="0"/>
                <a:ea typeface="Sora Medium" pitchFamily="34" charset="-122"/>
                <a:cs typeface="Sora Medium" pitchFamily="34" charset="-120"/>
              </a:rPr>
              <a:t>Data Collection and Preprocessing</a:t>
            </a:r>
            <a:endParaRPr lang="en-US" sz="1650" dirty="0"/>
          </a:p>
        </p:txBody>
      </p:sp>
      <p:sp>
        <p:nvSpPr>
          <p:cNvPr id="8" name="Text 3"/>
          <p:cNvSpPr/>
          <p:nvPr/>
        </p:nvSpPr>
        <p:spPr>
          <a:xfrm>
            <a:off x="1704261" y="2532936"/>
            <a:ext cx="8672036" cy="54506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Acquire publicly available and clinical MRI datasets of sclerosis patients.Preprocess the data to normalize image quality and address noise, variations,and artifacts</a:t>
            </a:r>
            <a:endParaRPr lang="en-US" sz="1300" dirty="0"/>
          </a:p>
        </p:txBody>
      </p:sp>
      <p:pic>
        <p:nvPicPr>
          <p:cNvPr id="9" name="Image 3" descr="preencoded.png"/>
          <p:cNvPicPr>
            <a:picLocks noChangeAspect="1"/>
          </p:cNvPicPr>
          <p:nvPr/>
        </p:nvPicPr>
        <p:blipFill>
          <a:blip r:embed="rId6"/>
          <a:stretch>
            <a:fillRect/>
          </a:stretch>
        </p:blipFill>
        <p:spPr>
          <a:xfrm>
            <a:off x="596503" y="3248382"/>
            <a:ext cx="852130" cy="1254204"/>
          </a:xfrm>
          <a:prstGeom prst="rect">
            <a:avLst/>
          </a:prstGeom>
        </p:spPr>
      </p:pic>
      <p:sp>
        <p:nvSpPr>
          <p:cNvPr id="10" name="Text 4"/>
          <p:cNvSpPr/>
          <p:nvPr/>
        </p:nvSpPr>
        <p:spPr>
          <a:xfrm>
            <a:off x="1704261" y="3418761"/>
            <a:ext cx="3165753" cy="266224"/>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Phase 2: </a:t>
            </a:r>
            <a:r>
              <a:rPr lang="en-US" sz="1650" b="1" dirty="0">
                <a:solidFill>
                  <a:srgbClr val="E0D6DE"/>
                </a:solidFill>
                <a:latin typeface="Sora Medium" pitchFamily="34" charset="0"/>
                <a:ea typeface="Sora Medium" pitchFamily="34" charset="-122"/>
                <a:cs typeface="Sora Medium" pitchFamily="34" charset="-120"/>
              </a:rPr>
              <a:t>Model Development</a:t>
            </a:r>
            <a:endParaRPr lang="en-US" sz="1650" dirty="0"/>
          </a:p>
        </p:txBody>
      </p:sp>
      <p:sp>
        <p:nvSpPr>
          <p:cNvPr id="11" name="Text 5"/>
          <p:cNvSpPr/>
          <p:nvPr/>
        </p:nvSpPr>
        <p:spPr>
          <a:xfrm>
            <a:off x="1704261" y="3787140"/>
            <a:ext cx="8672036" cy="54506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Implement Fully Convolutional Networks (FCNs) for segmentation and feature extraction. Employ data augmentation, transfer learning, and GAN-based synthetic data generation to address data scarcity.</a:t>
            </a:r>
            <a:endParaRPr lang="en-US" sz="1300" dirty="0"/>
          </a:p>
        </p:txBody>
      </p:sp>
      <p:pic>
        <p:nvPicPr>
          <p:cNvPr id="12" name="Image 4" descr="preencoded.png"/>
          <p:cNvPicPr>
            <a:picLocks noChangeAspect="1"/>
          </p:cNvPicPr>
          <p:nvPr/>
        </p:nvPicPr>
        <p:blipFill>
          <a:blip r:embed="rId7"/>
          <a:stretch>
            <a:fillRect/>
          </a:stretch>
        </p:blipFill>
        <p:spPr>
          <a:xfrm>
            <a:off x="596503" y="4502587"/>
            <a:ext cx="852130" cy="1254204"/>
          </a:xfrm>
          <a:prstGeom prst="rect">
            <a:avLst/>
          </a:prstGeom>
        </p:spPr>
      </p:pic>
      <p:sp>
        <p:nvSpPr>
          <p:cNvPr id="13" name="Text 6"/>
          <p:cNvSpPr/>
          <p:nvPr/>
        </p:nvSpPr>
        <p:spPr>
          <a:xfrm>
            <a:off x="1704261" y="4672965"/>
            <a:ext cx="4839772" cy="266224"/>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Phase 3:  </a:t>
            </a:r>
            <a:r>
              <a:rPr lang="en-US" sz="1650" b="1" dirty="0">
                <a:solidFill>
                  <a:srgbClr val="E0D6DE"/>
                </a:solidFill>
                <a:latin typeface="Sora Medium" pitchFamily="34" charset="0"/>
                <a:ea typeface="Sora Medium" pitchFamily="34" charset="-122"/>
                <a:cs typeface="Sora Medium" pitchFamily="34" charset="-120"/>
              </a:rPr>
              <a:t>Model Evaluation and Optimization</a:t>
            </a:r>
            <a:endParaRPr lang="en-US" sz="1650" dirty="0"/>
          </a:p>
        </p:txBody>
      </p:sp>
      <p:sp>
        <p:nvSpPr>
          <p:cNvPr id="14" name="Text 7"/>
          <p:cNvSpPr/>
          <p:nvPr/>
        </p:nvSpPr>
        <p:spPr>
          <a:xfrm>
            <a:off x="1704261" y="5041344"/>
            <a:ext cx="8672036" cy="545068"/>
          </a:xfrm>
          <a:prstGeom prst="rect">
            <a:avLst/>
          </a:prstGeom>
          <a:noFill/>
          <a:ln/>
        </p:spPr>
        <p:txBody>
          <a:bodyPr wrap="squar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Evaluate the models using performance metrics such as accuracy, sensitivity, specificity.Optimize models to enhance robustness against variations in MRI scans and reduce false positives/negatives.</a:t>
            </a:r>
            <a:endParaRPr lang="en-US" sz="1300" dirty="0"/>
          </a:p>
        </p:txBody>
      </p:sp>
      <p:pic>
        <p:nvPicPr>
          <p:cNvPr id="15" name="Image 5" descr="preencoded.png"/>
          <p:cNvPicPr>
            <a:picLocks noChangeAspect="1"/>
          </p:cNvPicPr>
          <p:nvPr/>
        </p:nvPicPr>
        <p:blipFill>
          <a:blip r:embed="rId8"/>
          <a:stretch>
            <a:fillRect/>
          </a:stretch>
        </p:blipFill>
        <p:spPr>
          <a:xfrm>
            <a:off x="596503" y="5756791"/>
            <a:ext cx="852130" cy="1731050"/>
          </a:xfrm>
          <a:prstGeom prst="rect">
            <a:avLst/>
          </a:prstGeom>
        </p:spPr>
      </p:pic>
      <p:sp>
        <p:nvSpPr>
          <p:cNvPr id="16" name="Text 8"/>
          <p:cNvSpPr/>
          <p:nvPr/>
        </p:nvSpPr>
        <p:spPr>
          <a:xfrm>
            <a:off x="1704261" y="5927169"/>
            <a:ext cx="4266724" cy="266224"/>
          </a:xfrm>
          <a:prstGeom prst="rect">
            <a:avLst/>
          </a:prstGeom>
          <a:noFill/>
          <a:ln/>
        </p:spPr>
        <p:txBody>
          <a:bodyPr wrap="none" lIns="0" tIns="0" rIns="0" bIns="0" rtlCol="0" anchor="t"/>
          <a:lstStyle/>
          <a:p>
            <a:pPr marL="0" indent="0" algn="l">
              <a:lnSpc>
                <a:spcPts val="2050"/>
              </a:lnSpc>
              <a:buNone/>
            </a:pPr>
            <a:r>
              <a:rPr lang="en-US" sz="1650" dirty="0">
                <a:solidFill>
                  <a:srgbClr val="E0D6DE"/>
                </a:solidFill>
                <a:latin typeface="Sora Medium" pitchFamily="34" charset="0"/>
                <a:ea typeface="Sora Medium" pitchFamily="34" charset="-122"/>
                <a:cs typeface="Sora Medium" pitchFamily="34" charset="-120"/>
              </a:rPr>
              <a:t>Phase 4: </a:t>
            </a:r>
            <a:r>
              <a:rPr lang="en-US" sz="1650" b="1" dirty="0">
                <a:solidFill>
                  <a:srgbClr val="E0D6DE"/>
                </a:solidFill>
                <a:latin typeface="Sora Medium" pitchFamily="34" charset="0"/>
                <a:ea typeface="Sora Medium" pitchFamily="34" charset="-122"/>
                <a:cs typeface="Sora Medium" pitchFamily="34" charset="-120"/>
              </a:rPr>
              <a:t>Interpretability and Validation</a:t>
            </a:r>
            <a:endParaRPr lang="en-US" sz="1650" dirty="0"/>
          </a:p>
        </p:txBody>
      </p:sp>
      <p:sp>
        <p:nvSpPr>
          <p:cNvPr id="17" name="Text 9"/>
          <p:cNvSpPr/>
          <p:nvPr/>
        </p:nvSpPr>
        <p:spPr>
          <a:xfrm>
            <a:off x="1704261" y="6295549"/>
            <a:ext cx="8672036" cy="272534"/>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Integrate interpretability techniques to visualize model predictions.</a:t>
            </a:r>
            <a:endParaRPr lang="en-US" sz="1300" dirty="0"/>
          </a:p>
        </p:txBody>
      </p:sp>
      <p:sp>
        <p:nvSpPr>
          <p:cNvPr id="18" name="Text 10"/>
          <p:cNvSpPr/>
          <p:nvPr/>
        </p:nvSpPr>
        <p:spPr>
          <a:xfrm>
            <a:off x="1704261" y="6670238"/>
            <a:ext cx="8672036" cy="272534"/>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Validate the framework on unseen clinical datasets to assess real-world</a:t>
            </a:r>
            <a:endParaRPr lang="en-US" sz="1300" dirty="0"/>
          </a:p>
        </p:txBody>
      </p:sp>
      <p:sp>
        <p:nvSpPr>
          <p:cNvPr id="19" name="Text 11"/>
          <p:cNvSpPr/>
          <p:nvPr/>
        </p:nvSpPr>
        <p:spPr>
          <a:xfrm>
            <a:off x="1704261" y="7044928"/>
            <a:ext cx="8672036" cy="272534"/>
          </a:xfrm>
          <a:prstGeom prst="rect">
            <a:avLst/>
          </a:prstGeom>
          <a:noFill/>
          <a:ln/>
        </p:spPr>
        <p:txBody>
          <a:bodyPr wrap="none" lIns="0" tIns="0" rIns="0" bIns="0" rtlCol="0" anchor="t"/>
          <a:lstStyle/>
          <a:p>
            <a:pPr marL="0" indent="0" algn="l">
              <a:lnSpc>
                <a:spcPts val="2100"/>
              </a:lnSpc>
              <a:buNone/>
            </a:pPr>
            <a:r>
              <a:rPr lang="en-US" sz="1300" dirty="0">
                <a:solidFill>
                  <a:srgbClr val="E0D6DE"/>
                </a:solidFill>
                <a:latin typeface="Noto Sans TC" pitchFamily="34" charset="0"/>
                <a:ea typeface="Noto Sans TC" pitchFamily="34" charset="-122"/>
                <a:cs typeface="Noto Sans TC" pitchFamily="34" charset="-120"/>
              </a:rPr>
              <a:t>applicability.</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91489"/>
            <a:ext cx="5240536" cy="425291"/>
          </a:xfrm>
          <a:prstGeom prst="rect">
            <a:avLst/>
          </a:prstGeom>
          <a:noFill/>
          <a:ln/>
        </p:spPr>
        <p:txBody>
          <a:bodyPr wrap="none" lIns="0" tIns="0" rIns="0" bIns="0" rtlCol="0" anchor="t"/>
          <a:lstStyle/>
          <a:p>
            <a:pPr marL="0" indent="0" algn="l">
              <a:lnSpc>
                <a:spcPts val="3300"/>
              </a:lnSpc>
              <a:buNone/>
            </a:pPr>
            <a:r>
              <a:rPr lang="en-US" sz="2650" dirty="0">
                <a:solidFill>
                  <a:srgbClr val="97B8FF"/>
                </a:solidFill>
                <a:latin typeface="Sora Medium" pitchFamily="34" charset="0"/>
                <a:ea typeface="Sora Medium" pitchFamily="34" charset="-122"/>
                <a:cs typeface="Sora Medium" pitchFamily="34" charset="-120"/>
              </a:rPr>
              <a:t>Activity Chart with Milestones</a:t>
            </a:r>
            <a:endParaRPr lang="en-US" sz="2650" dirty="0"/>
          </a:p>
        </p:txBody>
      </p:sp>
      <p:pic>
        <p:nvPicPr>
          <p:cNvPr id="3" name="Image 0" descr="preencoded.png"/>
          <p:cNvPicPr>
            <a:picLocks noChangeAspect="1"/>
          </p:cNvPicPr>
          <p:nvPr/>
        </p:nvPicPr>
        <p:blipFill>
          <a:blip r:embed="rId3"/>
          <a:stretch>
            <a:fillRect/>
          </a:stretch>
        </p:blipFill>
        <p:spPr>
          <a:xfrm>
            <a:off x="793790" y="3270409"/>
            <a:ext cx="13042583" cy="25677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3891</Words>
  <Application>Microsoft Office PowerPoint</Application>
  <PresentationFormat>Custom</PresentationFormat>
  <Paragraphs>313</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Noto Sans TC</vt:lpstr>
      <vt:lpstr>Arial</vt:lpstr>
      <vt:lpstr>Sora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Vedant Sharma</cp:lastModifiedBy>
  <cp:revision>3</cp:revision>
  <dcterms:created xsi:type="dcterms:W3CDTF">2025-04-23T16:12:50Z</dcterms:created>
  <dcterms:modified xsi:type="dcterms:W3CDTF">2025-04-24T07:06:59Z</dcterms:modified>
</cp:coreProperties>
</file>